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14" r:id="rId2"/>
    <p:sldId id="259" r:id="rId3"/>
    <p:sldId id="407" r:id="rId4"/>
    <p:sldId id="261" r:id="rId5"/>
    <p:sldId id="257" r:id="rId6"/>
    <p:sldId id="412" r:id="rId7"/>
    <p:sldId id="1178" r:id="rId8"/>
    <p:sldId id="1179" r:id="rId9"/>
    <p:sldId id="1180" r:id="rId10"/>
    <p:sldId id="409" r:id="rId11"/>
    <p:sldId id="397" r:id="rId12"/>
    <p:sldId id="398" r:id="rId13"/>
    <p:sldId id="406" r:id="rId14"/>
    <p:sldId id="267" r:id="rId15"/>
    <p:sldId id="268" r:id="rId16"/>
    <p:sldId id="256" r:id="rId17"/>
    <p:sldId id="266" r:id="rId18"/>
    <p:sldId id="258" r:id="rId19"/>
    <p:sldId id="270" r:id="rId20"/>
    <p:sldId id="271" r:id="rId21"/>
    <p:sldId id="416" r:id="rId22"/>
    <p:sldId id="417" r:id="rId23"/>
    <p:sldId id="1175" r:id="rId24"/>
    <p:sldId id="1181" r:id="rId25"/>
    <p:sldId id="410" r:id="rId26"/>
    <p:sldId id="40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D2D0A-263B-433C-A2CE-140A43D6EB39}" v="1" dt="2026-10-22T23:18:06.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53" autoAdjust="0"/>
    <p:restoredTop sz="87288" autoAdjust="0"/>
  </p:normalViewPr>
  <p:slideViewPr>
    <p:cSldViewPr snapToGrid="0">
      <p:cViewPr varScale="1">
        <p:scale>
          <a:sx n="96" d="100"/>
          <a:sy n="96" d="100"/>
        </p:scale>
        <p:origin x="73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image" Target="../media/image3.svg"/><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image" Target="../media/image3.svg"/><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1FA5E3-B716-4FD0-A466-E2400F0579A3}" type="doc">
      <dgm:prSet loTypeId="urn:microsoft.com/office/officeart/2018/2/layout/IconLabelList" loCatId="icon" qsTypeId="urn:microsoft.com/office/officeart/2005/8/quickstyle/simple1#1" qsCatId="simple" csTypeId="urn:microsoft.com/office/officeart/2005/8/colors/accent1_2#1" csCatId="accent1" phldr="1"/>
      <dgm:spPr/>
      <dgm:t>
        <a:bodyPr/>
        <a:lstStyle/>
        <a:p>
          <a:endParaRPr lang="en-US"/>
        </a:p>
      </dgm:t>
    </dgm:pt>
    <dgm:pt modelId="{47F723A1-2417-44FB-9EE9-A950446A28B1}">
      <dgm:prSet/>
      <dgm:spPr/>
      <dgm:t>
        <a:bodyPr/>
        <a:lstStyle/>
        <a:p>
          <a:pPr>
            <a:lnSpc>
              <a:spcPct val="100000"/>
            </a:lnSpc>
          </a:pPr>
          <a:r>
            <a:rPr lang="en-US"/>
            <a:t>Attorneys, Public Defenders</a:t>
          </a:r>
        </a:p>
      </dgm:t>
    </dgm:pt>
    <dgm:pt modelId="{F88F6266-9FEC-4620-90C5-EF78C36F3664}" type="parTrans" cxnId="{A1F56EB3-FC7D-46DB-86D1-A64DEADCC387}">
      <dgm:prSet/>
      <dgm:spPr/>
      <dgm:t>
        <a:bodyPr/>
        <a:lstStyle/>
        <a:p>
          <a:endParaRPr lang="en-US"/>
        </a:p>
      </dgm:t>
    </dgm:pt>
    <dgm:pt modelId="{D44724F9-80F5-4D80-AB5C-7E75E6E59896}" type="sibTrans" cxnId="{A1F56EB3-FC7D-46DB-86D1-A64DEADCC387}">
      <dgm:prSet/>
      <dgm:spPr/>
      <dgm:t>
        <a:bodyPr/>
        <a:lstStyle/>
        <a:p>
          <a:endParaRPr lang="en-US"/>
        </a:p>
      </dgm:t>
    </dgm:pt>
    <dgm:pt modelId="{96A9174C-06A3-4D67-9EEC-5CCA98217355}">
      <dgm:prSet/>
      <dgm:spPr/>
      <dgm:t>
        <a:bodyPr/>
        <a:lstStyle/>
        <a:p>
          <a:pPr>
            <a:lnSpc>
              <a:spcPct val="100000"/>
            </a:lnSpc>
          </a:pPr>
          <a:r>
            <a:rPr lang="en-US"/>
            <a:t>Elected</a:t>
          </a:r>
          <a:br>
            <a:rPr lang="en-US"/>
          </a:br>
          <a:r>
            <a:rPr lang="en-US"/>
            <a:t>Officials</a:t>
          </a:r>
        </a:p>
      </dgm:t>
    </dgm:pt>
    <dgm:pt modelId="{A85436D8-9B82-4B44-AD04-189EBBD0ECFA}" type="parTrans" cxnId="{25267CB0-252E-41E1-837F-DF2E5A254BEB}">
      <dgm:prSet/>
      <dgm:spPr/>
      <dgm:t>
        <a:bodyPr/>
        <a:lstStyle/>
        <a:p>
          <a:endParaRPr lang="en-US"/>
        </a:p>
      </dgm:t>
    </dgm:pt>
    <dgm:pt modelId="{8E4CF47D-4479-43D8-9034-5B76A3307998}" type="sibTrans" cxnId="{25267CB0-252E-41E1-837F-DF2E5A254BEB}">
      <dgm:prSet/>
      <dgm:spPr/>
      <dgm:t>
        <a:bodyPr/>
        <a:lstStyle/>
        <a:p>
          <a:endParaRPr lang="en-US"/>
        </a:p>
      </dgm:t>
    </dgm:pt>
    <dgm:pt modelId="{E22D291E-1AB8-45E0-8495-4F6AFF204F58}">
      <dgm:prSet/>
      <dgm:spPr/>
      <dgm:t>
        <a:bodyPr/>
        <a:lstStyle/>
        <a:p>
          <a:pPr>
            <a:lnSpc>
              <a:spcPct val="100000"/>
            </a:lnSpc>
          </a:pPr>
          <a:r>
            <a:rPr lang="en-US"/>
            <a:t>Public administrators</a:t>
          </a:r>
        </a:p>
      </dgm:t>
    </dgm:pt>
    <dgm:pt modelId="{1E93E8A3-36B4-4771-8A57-B50BA2653541}" type="parTrans" cxnId="{9841DBB2-4496-4751-A56F-8C393781E8EC}">
      <dgm:prSet/>
      <dgm:spPr/>
      <dgm:t>
        <a:bodyPr/>
        <a:lstStyle/>
        <a:p>
          <a:endParaRPr lang="en-US"/>
        </a:p>
      </dgm:t>
    </dgm:pt>
    <dgm:pt modelId="{76B9781C-F44E-4606-A6DE-75ABBA22125E}" type="sibTrans" cxnId="{9841DBB2-4496-4751-A56F-8C393781E8EC}">
      <dgm:prSet/>
      <dgm:spPr/>
      <dgm:t>
        <a:bodyPr/>
        <a:lstStyle/>
        <a:p>
          <a:endParaRPr lang="en-US"/>
        </a:p>
      </dgm:t>
    </dgm:pt>
    <dgm:pt modelId="{37552CAE-7230-438D-BBEB-B24442FC63A7}">
      <dgm:prSet/>
      <dgm:spPr/>
      <dgm:t>
        <a:bodyPr/>
        <a:lstStyle/>
        <a:p>
          <a:pPr>
            <a:lnSpc>
              <a:spcPct val="100000"/>
            </a:lnSpc>
          </a:pPr>
          <a:r>
            <a:rPr lang="en-US"/>
            <a:t>Social Studies Teachers</a:t>
          </a:r>
        </a:p>
      </dgm:t>
    </dgm:pt>
    <dgm:pt modelId="{CC852353-D79B-4DE8-B18C-EEE5A52B8DB4}" type="parTrans" cxnId="{CCF41DA3-80A1-4009-B2F6-9FA122135DEE}">
      <dgm:prSet/>
      <dgm:spPr/>
      <dgm:t>
        <a:bodyPr/>
        <a:lstStyle/>
        <a:p>
          <a:endParaRPr lang="en-US"/>
        </a:p>
      </dgm:t>
    </dgm:pt>
    <dgm:pt modelId="{E2348BB6-D79D-40CE-9D6C-A371DEE02813}" type="sibTrans" cxnId="{CCF41DA3-80A1-4009-B2F6-9FA122135DEE}">
      <dgm:prSet/>
      <dgm:spPr/>
      <dgm:t>
        <a:bodyPr/>
        <a:lstStyle/>
        <a:p>
          <a:endParaRPr lang="en-US"/>
        </a:p>
      </dgm:t>
    </dgm:pt>
    <dgm:pt modelId="{0343A75E-8610-418E-9C02-CC3A639395FC}">
      <dgm:prSet/>
      <dgm:spPr/>
      <dgm:t>
        <a:bodyPr/>
        <a:lstStyle/>
        <a:p>
          <a:pPr>
            <a:lnSpc>
              <a:spcPct val="100000"/>
            </a:lnSpc>
          </a:pPr>
          <a:r>
            <a:rPr lang="en-US"/>
            <a:t>University professors</a:t>
          </a:r>
        </a:p>
      </dgm:t>
    </dgm:pt>
    <dgm:pt modelId="{2302DE67-4981-40DF-A060-98A739592CDC}" type="parTrans" cxnId="{F358A26C-2CEC-4151-805E-DA7BAB84168C}">
      <dgm:prSet/>
      <dgm:spPr/>
      <dgm:t>
        <a:bodyPr/>
        <a:lstStyle/>
        <a:p>
          <a:endParaRPr lang="en-US"/>
        </a:p>
      </dgm:t>
    </dgm:pt>
    <dgm:pt modelId="{B7F39EC6-30AE-4B57-BC6E-DCAAFA9EEFCA}" type="sibTrans" cxnId="{F358A26C-2CEC-4151-805E-DA7BAB84168C}">
      <dgm:prSet/>
      <dgm:spPr/>
      <dgm:t>
        <a:bodyPr/>
        <a:lstStyle/>
        <a:p>
          <a:endParaRPr lang="en-US"/>
        </a:p>
      </dgm:t>
    </dgm:pt>
    <dgm:pt modelId="{35ACD2B7-7CB0-466B-AC40-4D13B7383B2D}">
      <dgm:prSet/>
      <dgm:spPr/>
      <dgm:t>
        <a:bodyPr/>
        <a:lstStyle/>
        <a:p>
          <a:pPr>
            <a:lnSpc>
              <a:spcPct val="100000"/>
            </a:lnSpc>
          </a:pPr>
          <a:r>
            <a:rPr lang="en-US"/>
            <a:t>Researchers and policy analysts</a:t>
          </a:r>
        </a:p>
      </dgm:t>
    </dgm:pt>
    <dgm:pt modelId="{7375C268-CE95-4850-9ACE-82B92C5B5129}" type="parTrans" cxnId="{3511DBAC-B564-4CA2-837F-FF22E6389315}">
      <dgm:prSet/>
      <dgm:spPr/>
      <dgm:t>
        <a:bodyPr/>
        <a:lstStyle/>
        <a:p>
          <a:endParaRPr lang="en-US"/>
        </a:p>
      </dgm:t>
    </dgm:pt>
    <dgm:pt modelId="{D15B018F-2E03-4E5A-A192-0C437B64F972}" type="sibTrans" cxnId="{3511DBAC-B564-4CA2-837F-FF22E6389315}">
      <dgm:prSet/>
      <dgm:spPr/>
      <dgm:t>
        <a:bodyPr/>
        <a:lstStyle/>
        <a:p>
          <a:endParaRPr lang="en-US"/>
        </a:p>
      </dgm:t>
    </dgm:pt>
    <dgm:pt modelId="{B617E2DC-141F-4E54-AAF7-3848C2F8E626}">
      <dgm:prSet/>
      <dgm:spPr/>
      <dgm:t>
        <a:bodyPr/>
        <a:lstStyle/>
        <a:p>
          <a:pPr>
            <a:lnSpc>
              <a:spcPct val="100000"/>
            </a:lnSpc>
          </a:pPr>
          <a:r>
            <a:rPr lang="en-US"/>
            <a:t>Community advocates and non-profits</a:t>
          </a:r>
        </a:p>
      </dgm:t>
    </dgm:pt>
    <dgm:pt modelId="{2D7CB658-D2CA-47FF-B0B0-EC630F358A66}" type="parTrans" cxnId="{4397C962-2C60-461D-9B37-A7B8A26FD940}">
      <dgm:prSet/>
      <dgm:spPr/>
      <dgm:t>
        <a:bodyPr/>
        <a:lstStyle/>
        <a:p>
          <a:endParaRPr lang="en-US"/>
        </a:p>
      </dgm:t>
    </dgm:pt>
    <dgm:pt modelId="{036CE049-CA7E-4E13-AEF7-7D5CA1BCFFE6}" type="sibTrans" cxnId="{4397C962-2C60-461D-9B37-A7B8A26FD940}">
      <dgm:prSet/>
      <dgm:spPr/>
      <dgm:t>
        <a:bodyPr/>
        <a:lstStyle/>
        <a:p>
          <a:endParaRPr lang="en-US"/>
        </a:p>
      </dgm:t>
    </dgm:pt>
    <dgm:pt modelId="{50C1FF8B-F154-46AB-985B-662EB104A2D2}">
      <dgm:prSet/>
      <dgm:spPr/>
      <dgm:t>
        <a:bodyPr/>
        <a:lstStyle/>
        <a:p>
          <a:pPr>
            <a:lnSpc>
              <a:spcPct val="100000"/>
            </a:lnSpc>
          </a:pPr>
          <a:r>
            <a:rPr lang="en-US"/>
            <a:t>And more….</a:t>
          </a:r>
        </a:p>
      </dgm:t>
    </dgm:pt>
    <dgm:pt modelId="{01F9606D-FCB0-45B2-BA31-4B8EADD564C0}" type="parTrans" cxnId="{A11D2D5F-591F-41D1-B27D-D13CFE118301}">
      <dgm:prSet/>
      <dgm:spPr/>
      <dgm:t>
        <a:bodyPr/>
        <a:lstStyle/>
        <a:p>
          <a:endParaRPr lang="en-US"/>
        </a:p>
      </dgm:t>
    </dgm:pt>
    <dgm:pt modelId="{BA4B33FB-0B36-45B5-AEE4-C2AAEF7EE91C}" type="sibTrans" cxnId="{A11D2D5F-591F-41D1-B27D-D13CFE118301}">
      <dgm:prSet/>
      <dgm:spPr/>
      <dgm:t>
        <a:bodyPr/>
        <a:lstStyle/>
        <a:p>
          <a:endParaRPr lang="en-US"/>
        </a:p>
      </dgm:t>
    </dgm:pt>
    <dgm:pt modelId="{93F41A2A-706E-421E-A2A9-02313DED5E31}" type="pres">
      <dgm:prSet presAssocID="{E61FA5E3-B716-4FD0-A466-E2400F0579A3}" presName="root" presStyleCnt="0">
        <dgm:presLayoutVars>
          <dgm:dir/>
          <dgm:resizeHandles val="exact"/>
        </dgm:presLayoutVars>
      </dgm:prSet>
      <dgm:spPr/>
    </dgm:pt>
    <dgm:pt modelId="{B9470D4F-1528-4B2E-B9B9-7BFB0A5BCB51}" type="pres">
      <dgm:prSet presAssocID="{47F723A1-2417-44FB-9EE9-A950446A28B1}" presName="compNode" presStyleCnt="0"/>
      <dgm:spPr/>
    </dgm:pt>
    <dgm:pt modelId="{75167DB9-A78C-48CB-8A85-CA3596B7B4EC}" type="pres">
      <dgm:prSet presAssocID="{47F723A1-2417-44FB-9EE9-A950446A28B1}" presName="iconRect" presStyleLbl="node1" presStyleIdx="0"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Judge"/>
        </a:ext>
      </dgm:extLst>
    </dgm:pt>
    <dgm:pt modelId="{357397CA-1081-4E0B-91F5-2899A4EE28AA}" type="pres">
      <dgm:prSet presAssocID="{47F723A1-2417-44FB-9EE9-A950446A28B1}" presName="spaceRect" presStyleCnt="0"/>
      <dgm:spPr/>
    </dgm:pt>
    <dgm:pt modelId="{9E168308-F1C9-40B1-BCC1-C21AA3BD4297}" type="pres">
      <dgm:prSet presAssocID="{47F723A1-2417-44FB-9EE9-A950446A28B1}" presName="textRect" presStyleLbl="revTx" presStyleIdx="0" presStyleCnt="8">
        <dgm:presLayoutVars>
          <dgm:chMax val="1"/>
          <dgm:chPref val="1"/>
        </dgm:presLayoutVars>
      </dgm:prSet>
      <dgm:spPr/>
    </dgm:pt>
    <dgm:pt modelId="{0DC0DABF-C684-4532-89F1-9C6A198F81AF}" type="pres">
      <dgm:prSet presAssocID="{D44724F9-80F5-4D80-AB5C-7E75E6E59896}" presName="sibTrans" presStyleCnt="0"/>
      <dgm:spPr/>
    </dgm:pt>
    <dgm:pt modelId="{21A36F03-AEF8-4B5C-8F53-0E34FC2EE5B4}" type="pres">
      <dgm:prSet presAssocID="{96A9174C-06A3-4D67-9EEC-5CCA98217355}" presName="compNode" presStyleCnt="0"/>
      <dgm:spPr/>
    </dgm:pt>
    <dgm:pt modelId="{26335FE4-5D60-4E96-9673-E75E25977D16}" type="pres">
      <dgm:prSet presAssocID="{96A9174C-06A3-4D67-9EEC-5CCA98217355}"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ecturer"/>
        </a:ext>
      </dgm:extLst>
    </dgm:pt>
    <dgm:pt modelId="{F151C5D5-7464-4BDE-8B43-8EC1E9DB17D1}" type="pres">
      <dgm:prSet presAssocID="{96A9174C-06A3-4D67-9EEC-5CCA98217355}" presName="spaceRect" presStyleCnt="0"/>
      <dgm:spPr/>
    </dgm:pt>
    <dgm:pt modelId="{9396A320-A86A-43CD-8D7D-327ADAC040C9}" type="pres">
      <dgm:prSet presAssocID="{96A9174C-06A3-4D67-9EEC-5CCA98217355}" presName="textRect" presStyleLbl="revTx" presStyleIdx="1" presStyleCnt="8">
        <dgm:presLayoutVars>
          <dgm:chMax val="1"/>
          <dgm:chPref val="1"/>
        </dgm:presLayoutVars>
      </dgm:prSet>
      <dgm:spPr/>
    </dgm:pt>
    <dgm:pt modelId="{4891FFFF-9B7E-4F05-AB88-9903D90CD2B8}" type="pres">
      <dgm:prSet presAssocID="{8E4CF47D-4479-43D8-9034-5B76A3307998}" presName="sibTrans" presStyleCnt="0"/>
      <dgm:spPr/>
    </dgm:pt>
    <dgm:pt modelId="{D6F1412D-3ACC-47B8-BCD9-046AB2EBD876}" type="pres">
      <dgm:prSet presAssocID="{E22D291E-1AB8-45E0-8495-4F6AFF204F58}" presName="compNode" presStyleCnt="0"/>
      <dgm:spPr/>
    </dgm:pt>
    <dgm:pt modelId="{D965C967-AE35-4CA3-9662-B930B1607069}" type="pres">
      <dgm:prSet presAssocID="{E22D291E-1AB8-45E0-8495-4F6AFF204F58}"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Users"/>
        </a:ext>
      </dgm:extLst>
    </dgm:pt>
    <dgm:pt modelId="{EA6234E5-F229-481E-BBE9-DD36232663F1}" type="pres">
      <dgm:prSet presAssocID="{E22D291E-1AB8-45E0-8495-4F6AFF204F58}" presName="spaceRect" presStyleCnt="0"/>
      <dgm:spPr/>
    </dgm:pt>
    <dgm:pt modelId="{05FD2EE5-A987-498F-AF30-0BE8A4FF375A}" type="pres">
      <dgm:prSet presAssocID="{E22D291E-1AB8-45E0-8495-4F6AFF204F58}" presName="textRect" presStyleLbl="revTx" presStyleIdx="2" presStyleCnt="8">
        <dgm:presLayoutVars>
          <dgm:chMax val="1"/>
          <dgm:chPref val="1"/>
        </dgm:presLayoutVars>
      </dgm:prSet>
      <dgm:spPr/>
    </dgm:pt>
    <dgm:pt modelId="{768992BC-24BB-45E6-9A25-016ACBE579F6}" type="pres">
      <dgm:prSet presAssocID="{76B9781C-F44E-4606-A6DE-75ABBA22125E}" presName="sibTrans" presStyleCnt="0"/>
      <dgm:spPr/>
    </dgm:pt>
    <dgm:pt modelId="{D19DFF4D-BDBC-4A59-9DC0-B32F75C95F64}" type="pres">
      <dgm:prSet presAssocID="{37552CAE-7230-438D-BBEB-B24442FC63A7}" presName="compNode" presStyleCnt="0"/>
      <dgm:spPr/>
    </dgm:pt>
    <dgm:pt modelId="{BF737A59-57B9-46CC-B86F-C3EDC86DF21B}" type="pres">
      <dgm:prSet presAssocID="{37552CAE-7230-438D-BBEB-B24442FC63A7}"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A818F812-0215-4D74-810C-9149B9218FD1}" type="pres">
      <dgm:prSet presAssocID="{37552CAE-7230-438D-BBEB-B24442FC63A7}" presName="spaceRect" presStyleCnt="0"/>
      <dgm:spPr/>
    </dgm:pt>
    <dgm:pt modelId="{EE549E50-C349-417C-A774-CDF61DD1896A}" type="pres">
      <dgm:prSet presAssocID="{37552CAE-7230-438D-BBEB-B24442FC63A7}" presName="textRect" presStyleLbl="revTx" presStyleIdx="3" presStyleCnt="8">
        <dgm:presLayoutVars>
          <dgm:chMax val="1"/>
          <dgm:chPref val="1"/>
        </dgm:presLayoutVars>
      </dgm:prSet>
      <dgm:spPr/>
    </dgm:pt>
    <dgm:pt modelId="{36C08B6B-3339-4763-A329-164572EF55B7}" type="pres">
      <dgm:prSet presAssocID="{E2348BB6-D79D-40CE-9D6C-A371DEE02813}" presName="sibTrans" presStyleCnt="0"/>
      <dgm:spPr/>
    </dgm:pt>
    <dgm:pt modelId="{42789D02-183C-4435-BCB3-2784B1778906}" type="pres">
      <dgm:prSet presAssocID="{0343A75E-8610-418E-9C02-CC3A639395FC}" presName="compNode" presStyleCnt="0"/>
      <dgm:spPr/>
    </dgm:pt>
    <dgm:pt modelId="{AA5A0FA9-9480-4E4D-92DD-A3D3FB9AAEA8}" type="pres">
      <dgm:prSet presAssocID="{0343A75E-8610-418E-9C02-CC3A639395FC}"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Teacher"/>
        </a:ext>
      </dgm:extLst>
    </dgm:pt>
    <dgm:pt modelId="{E0ABC625-4121-414E-9D4E-A743378B7DB5}" type="pres">
      <dgm:prSet presAssocID="{0343A75E-8610-418E-9C02-CC3A639395FC}" presName="spaceRect" presStyleCnt="0"/>
      <dgm:spPr/>
    </dgm:pt>
    <dgm:pt modelId="{6411F97D-0876-468B-A41C-9430B7DCD7BC}" type="pres">
      <dgm:prSet presAssocID="{0343A75E-8610-418E-9C02-CC3A639395FC}" presName="textRect" presStyleLbl="revTx" presStyleIdx="4" presStyleCnt="8">
        <dgm:presLayoutVars>
          <dgm:chMax val="1"/>
          <dgm:chPref val="1"/>
        </dgm:presLayoutVars>
      </dgm:prSet>
      <dgm:spPr/>
    </dgm:pt>
    <dgm:pt modelId="{588E3F4C-2139-42DF-BA2E-C77383DD0801}" type="pres">
      <dgm:prSet presAssocID="{B7F39EC6-30AE-4B57-BC6E-DCAAFA9EEFCA}" presName="sibTrans" presStyleCnt="0"/>
      <dgm:spPr/>
    </dgm:pt>
    <dgm:pt modelId="{69BA4AF1-FD65-41BA-817E-237D44DD0631}" type="pres">
      <dgm:prSet presAssocID="{35ACD2B7-7CB0-466B-AC40-4D13B7383B2D}" presName="compNode" presStyleCnt="0"/>
      <dgm:spPr/>
    </dgm:pt>
    <dgm:pt modelId="{44DF57B9-2402-4981-8720-3CFB8DA772C1}" type="pres">
      <dgm:prSet presAssocID="{35ACD2B7-7CB0-466B-AC40-4D13B7383B2D}"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eting"/>
        </a:ext>
      </dgm:extLst>
    </dgm:pt>
    <dgm:pt modelId="{14F8D488-7E9D-4A04-A44D-77AA5215427A}" type="pres">
      <dgm:prSet presAssocID="{35ACD2B7-7CB0-466B-AC40-4D13B7383B2D}" presName="spaceRect" presStyleCnt="0"/>
      <dgm:spPr/>
    </dgm:pt>
    <dgm:pt modelId="{9A70B812-F833-494A-B4D2-3C737B6E45D6}" type="pres">
      <dgm:prSet presAssocID="{35ACD2B7-7CB0-466B-AC40-4D13B7383B2D}" presName="textRect" presStyleLbl="revTx" presStyleIdx="5" presStyleCnt="8">
        <dgm:presLayoutVars>
          <dgm:chMax val="1"/>
          <dgm:chPref val="1"/>
        </dgm:presLayoutVars>
      </dgm:prSet>
      <dgm:spPr/>
    </dgm:pt>
    <dgm:pt modelId="{CA8950EF-0720-42F3-B180-F9121815BBD5}" type="pres">
      <dgm:prSet presAssocID="{D15B018F-2E03-4E5A-A192-0C437B64F972}" presName="sibTrans" presStyleCnt="0"/>
      <dgm:spPr/>
    </dgm:pt>
    <dgm:pt modelId="{F42D6B5A-1B35-475F-9759-C36675136997}" type="pres">
      <dgm:prSet presAssocID="{B617E2DC-141F-4E54-AAF7-3848C2F8E626}" presName="compNode" presStyleCnt="0"/>
      <dgm:spPr/>
    </dgm:pt>
    <dgm:pt modelId="{36AC2547-154E-4179-9B21-C27531752CF5}" type="pres">
      <dgm:prSet presAssocID="{B617E2DC-141F-4E54-AAF7-3848C2F8E626}" presName="iconRect" presStyleLbl="node1" presStyleIdx="6"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Megaphone"/>
        </a:ext>
      </dgm:extLst>
    </dgm:pt>
    <dgm:pt modelId="{4756FBFA-5DC7-4044-B669-62F8BFFB959A}" type="pres">
      <dgm:prSet presAssocID="{B617E2DC-141F-4E54-AAF7-3848C2F8E626}" presName="spaceRect" presStyleCnt="0"/>
      <dgm:spPr/>
    </dgm:pt>
    <dgm:pt modelId="{8A6305E4-A2FD-4BE1-9F4B-B508F66B9ED2}" type="pres">
      <dgm:prSet presAssocID="{B617E2DC-141F-4E54-AAF7-3848C2F8E626}" presName="textRect" presStyleLbl="revTx" presStyleIdx="6" presStyleCnt="8">
        <dgm:presLayoutVars>
          <dgm:chMax val="1"/>
          <dgm:chPref val="1"/>
        </dgm:presLayoutVars>
      </dgm:prSet>
      <dgm:spPr/>
    </dgm:pt>
    <dgm:pt modelId="{4E32C9F1-0785-483C-9070-EB6B27D9AE0F}" type="pres">
      <dgm:prSet presAssocID="{036CE049-CA7E-4E13-AEF7-7D5CA1BCFFE6}" presName="sibTrans" presStyleCnt="0"/>
      <dgm:spPr/>
    </dgm:pt>
    <dgm:pt modelId="{0982FA4C-D39B-4436-B252-0190FE8DFD0A}" type="pres">
      <dgm:prSet presAssocID="{50C1FF8B-F154-46AB-985B-662EB104A2D2}" presName="compNode" presStyleCnt="0"/>
      <dgm:spPr/>
    </dgm:pt>
    <dgm:pt modelId="{66515B68-75DB-46FC-B199-65B3217787DD}" type="pres">
      <dgm:prSet presAssocID="{50C1FF8B-F154-46AB-985B-662EB104A2D2}" presName="iconRect" presStyleLbl="node1" presStyleIdx="7"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redit card"/>
        </a:ext>
      </dgm:extLst>
    </dgm:pt>
    <dgm:pt modelId="{FA3737C5-E536-46AB-B7FB-243AB8BECA82}" type="pres">
      <dgm:prSet presAssocID="{50C1FF8B-F154-46AB-985B-662EB104A2D2}" presName="spaceRect" presStyleCnt="0"/>
      <dgm:spPr/>
    </dgm:pt>
    <dgm:pt modelId="{8233E2B9-EE1E-4634-84E5-2D40567A5596}" type="pres">
      <dgm:prSet presAssocID="{50C1FF8B-F154-46AB-985B-662EB104A2D2}" presName="textRect" presStyleLbl="revTx" presStyleIdx="7" presStyleCnt="8">
        <dgm:presLayoutVars>
          <dgm:chMax val="1"/>
          <dgm:chPref val="1"/>
        </dgm:presLayoutVars>
      </dgm:prSet>
      <dgm:spPr/>
    </dgm:pt>
  </dgm:ptLst>
  <dgm:cxnLst>
    <dgm:cxn modelId="{E75C2602-30F4-42C1-9D26-0B35CA4B1EC7}" type="presOf" srcId="{47F723A1-2417-44FB-9EE9-A950446A28B1}" destId="{9E168308-F1C9-40B1-BCC1-C21AA3BD4297}" srcOrd="0" destOrd="0" presId="urn:microsoft.com/office/officeart/2018/2/layout/IconLabelList"/>
    <dgm:cxn modelId="{4B79B113-5F44-4B1C-8005-95C70C6CA74B}" type="presOf" srcId="{0343A75E-8610-418E-9C02-CC3A639395FC}" destId="{6411F97D-0876-468B-A41C-9430B7DCD7BC}" srcOrd="0" destOrd="0" presId="urn:microsoft.com/office/officeart/2018/2/layout/IconLabelList"/>
    <dgm:cxn modelId="{60EFFF18-63E9-42F5-ADCC-19018145421A}" type="presOf" srcId="{E22D291E-1AB8-45E0-8495-4F6AFF204F58}" destId="{05FD2EE5-A987-498F-AF30-0BE8A4FF375A}" srcOrd="0" destOrd="0" presId="urn:microsoft.com/office/officeart/2018/2/layout/IconLabelList"/>
    <dgm:cxn modelId="{1D707727-86A3-473D-8093-4D490B1678E3}" type="presOf" srcId="{37552CAE-7230-438D-BBEB-B24442FC63A7}" destId="{EE549E50-C349-417C-A774-CDF61DD1896A}" srcOrd="0" destOrd="0" presId="urn:microsoft.com/office/officeart/2018/2/layout/IconLabelList"/>
    <dgm:cxn modelId="{A11D2D5F-591F-41D1-B27D-D13CFE118301}" srcId="{E61FA5E3-B716-4FD0-A466-E2400F0579A3}" destId="{50C1FF8B-F154-46AB-985B-662EB104A2D2}" srcOrd="7" destOrd="0" parTransId="{01F9606D-FCB0-45B2-BA31-4B8EADD564C0}" sibTransId="{BA4B33FB-0B36-45B5-AEE4-C2AAEF7EE91C}"/>
    <dgm:cxn modelId="{4397C962-2C60-461D-9B37-A7B8A26FD940}" srcId="{E61FA5E3-B716-4FD0-A466-E2400F0579A3}" destId="{B617E2DC-141F-4E54-AAF7-3848C2F8E626}" srcOrd="6" destOrd="0" parTransId="{2D7CB658-D2CA-47FF-B0B0-EC630F358A66}" sibTransId="{036CE049-CA7E-4E13-AEF7-7D5CA1BCFFE6}"/>
    <dgm:cxn modelId="{D5D88244-A57C-4A1D-AAFF-24487CCBD338}" type="presOf" srcId="{B617E2DC-141F-4E54-AAF7-3848C2F8E626}" destId="{8A6305E4-A2FD-4BE1-9F4B-B508F66B9ED2}" srcOrd="0" destOrd="0" presId="urn:microsoft.com/office/officeart/2018/2/layout/IconLabelList"/>
    <dgm:cxn modelId="{75211946-3DBB-4A82-B164-351F2640BA37}" type="presOf" srcId="{96A9174C-06A3-4D67-9EEC-5CCA98217355}" destId="{9396A320-A86A-43CD-8D7D-327ADAC040C9}" srcOrd="0" destOrd="0" presId="urn:microsoft.com/office/officeart/2018/2/layout/IconLabelList"/>
    <dgm:cxn modelId="{F358A26C-2CEC-4151-805E-DA7BAB84168C}" srcId="{E61FA5E3-B716-4FD0-A466-E2400F0579A3}" destId="{0343A75E-8610-418E-9C02-CC3A639395FC}" srcOrd="4" destOrd="0" parTransId="{2302DE67-4981-40DF-A060-98A739592CDC}" sibTransId="{B7F39EC6-30AE-4B57-BC6E-DCAAFA9EEFCA}"/>
    <dgm:cxn modelId="{83CED355-2633-4F07-82E4-F31A68C15D15}" type="presOf" srcId="{E61FA5E3-B716-4FD0-A466-E2400F0579A3}" destId="{93F41A2A-706E-421E-A2A9-02313DED5E31}" srcOrd="0" destOrd="0" presId="urn:microsoft.com/office/officeart/2018/2/layout/IconLabelList"/>
    <dgm:cxn modelId="{E03B9A79-31BF-4464-AFA5-42B6A714C241}" type="presOf" srcId="{35ACD2B7-7CB0-466B-AC40-4D13B7383B2D}" destId="{9A70B812-F833-494A-B4D2-3C737B6E45D6}" srcOrd="0" destOrd="0" presId="urn:microsoft.com/office/officeart/2018/2/layout/IconLabelList"/>
    <dgm:cxn modelId="{178B4582-C05C-4BE9-BA83-7B8E51548596}" type="presOf" srcId="{50C1FF8B-F154-46AB-985B-662EB104A2D2}" destId="{8233E2B9-EE1E-4634-84E5-2D40567A5596}" srcOrd="0" destOrd="0" presId="urn:microsoft.com/office/officeart/2018/2/layout/IconLabelList"/>
    <dgm:cxn modelId="{CCF41DA3-80A1-4009-B2F6-9FA122135DEE}" srcId="{E61FA5E3-B716-4FD0-A466-E2400F0579A3}" destId="{37552CAE-7230-438D-BBEB-B24442FC63A7}" srcOrd="3" destOrd="0" parTransId="{CC852353-D79B-4DE8-B18C-EEE5A52B8DB4}" sibTransId="{E2348BB6-D79D-40CE-9D6C-A371DEE02813}"/>
    <dgm:cxn modelId="{3511DBAC-B564-4CA2-837F-FF22E6389315}" srcId="{E61FA5E3-B716-4FD0-A466-E2400F0579A3}" destId="{35ACD2B7-7CB0-466B-AC40-4D13B7383B2D}" srcOrd="5" destOrd="0" parTransId="{7375C268-CE95-4850-9ACE-82B92C5B5129}" sibTransId="{D15B018F-2E03-4E5A-A192-0C437B64F972}"/>
    <dgm:cxn modelId="{25267CB0-252E-41E1-837F-DF2E5A254BEB}" srcId="{E61FA5E3-B716-4FD0-A466-E2400F0579A3}" destId="{96A9174C-06A3-4D67-9EEC-5CCA98217355}" srcOrd="1" destOrd="0" parTransId="{A85436D8-9B82-4B44-AD04-189EBBD0ECFA}" sibTransId="{8E4CF47D-4479-43D8-9034-5B76A3307998}"/>
    <dgm:cxn modelId="{9841DBB2-4496-4751-A56F-8C393781E8EC}" srcId="{E61FA5E3-B716-4FD0-A466-E2400F0579A3}" destId="{E22D291E-1AB8-45E0-8495-4F6AFF204F58}" srcOrd="2" destOrd="0" parTransId="{1E93E8A3-36B4-4771-8A57-B50BA2653541}" sibTransId="{76B9781C-F44E-4606-A6DE-75ABBA22125E}"/>
    <dgm:cxn modelId="{A1F56EB3-FC7D-46DB-86D1-A64DEADCC387}" srcId="{E61FA5E3-B716-4FD0-A466-E2400F0579A3}" destId="{47F723A1-2417-44FB-9EE9-A950446A28B1}" srcOrd="0" destOrd="0" parTransId="{F88F6266-9FEC-4620-90C5-EF78C36F3664}" sibTransId="{D44724F9-80F5-4D80-AB5C-7E75E6E59896}"/>
    <dgm:cxn modelId="{AAC420D6-1378-4A86-8BD1-677511DC849E}" type="presParOf" srcId="{93F41A2A-706E-421E-A2A9-02313DED5E31}" destId="{B9470D4F-1528-4B2E-B9B9-7BFB0A5BCB51}" srcOrd="0" destOrd="0" presId="urn:microsoft.com/office/officeart/2018/2/layout/IconLabelList"/>
    <dgm:cxn modelId="{CD2BCFD1-75D2-4827-9322-1036390CBBC2}" type="presParOf" srcId="{B9470D4F-1528-4B2E-B9B9-7BFB0A5BCB51}" destId="{75167DB9-A78C-48CB-8A85-CA3596B7B4EC}" srcOrd="0" destOrd="0" presId="urn:microsoft.com/office/officeart/2018/2/layout/IconLabelList"/>
    <dgm:cxn modelId="{CC9BD6DC-0D47-4D7B-B62A-CB9DB6F9B826}" type="presParOf" srcId="{B9470D4F-1528-4B2E-B9B9-7BFB0A5BCB51}" destId="{357397CA-1081-4E0B-91F5-2899A4EE28AA}" srcOrd="1" destOrd="0" presId="urn:microsoft.com/office/officeart/2018/2/layout/IconLabelList"/>
    <dgm:cxn modelId="{CAA15EB9-E0DA-48E1-A72D-E92D7588B272}" type="presParOf" srcId="{B9470D4F-1528-4B2E-B9B9-7BFB0A5BCB51}" destId="{9E168308-F1C9-40B1-BCC1-C21AA3BD4297}" srcOrd="2" destOrd="0" presId="urn:microsoft.com/office/officeart/2018/2/layout/IconLabelList"/>
    <dgm:cxn modelId="{F976F61D-7F45-429F-998E-D3FF4B2D5BC0}" type="presParOf" srcId="{93F41A2A-706E-421E-A2A9-02313DED5E31}" destId="{0DC0DABF-C684-4532-89F1-9C6A198F81AF}" srcOrd="1" destOrd="0" presId="urn:microsoft.com/office/officeart/2018/2/layout/IconLabelList"/>
    <dgm:cxn modelId="{A92113C4-0958-4527-9803-03A84FD8000A}" type="presParOf" srcId="{93F41A2A-706E-421E-A2A9-02313DED5E31}" destId="{21A36F03-AEF8-4B5C-8F53-0E34FC2EE5B4}" srcOrd="2" destOrd="0" presId="urn:microsoft.com/office/officeart/2018/2/layout/IconLabelList"/>
    <dgm:cxn modelId="{B1D15B71-67B4-48B7-A4BA-DA2CDF49D5F8}" type="presParOf" srcId="{21A36F03-AEF8-4B5C-8F53-0E34FC2EE5B4}" destId="{26335FE4-5D60-4E96-9673-E75E25977D16}" srcOrd="0" destOrd="0" presId="urn:microsoft.com/office/officeart/2018/2/layout/IconLabelList"/>
    <dgm:cxn modelId="{61712312-E80C-47EC-A7F4-3BDC82AC25AD}" type="presParOf" srcId="{21A36F03-AEF8-4B5C-8F53-0E34FC2EE5B4}" destId="{F151C5D5-7464-4BDE-8B43-8EC1E9DB17D1}" srcOrd="1" destOrd="0" presId="urn:microsoft.com/office/officeart/2018/2/layout/IconLabelList"/>
    <dgm:cxn modelId="{ABA305B4-4C51-4838-ACC7-09215BEF2CC0}" type="presParOf" srcId="{21A36F03-AEF8-4B5C-8F53-0E34FC2EE5B4}" destId="{9396A320-A86A-43CD-8D7D-327ADAC040C9}" srcOrd="2" destOrd="0" presId="urn:microsoft.com/office/officeart/2018/2/layout/IconLabelList"/>
    <dgm:cxn modelId="{D97725AE-A692-4065-85E4-86AF541B130D}" type="presParOf" srcId="{93F41A2A-706E-421E-A2A9-02313DED5E31}" destId="{4891FFFF-9B7E-4F05-AB88-9903D90CD2B8}" srcOrd="3" destOrd="0" presId="urn:microsoft.com/office/officeart/2018/2/layout/IconLabelList"/>
    <dgm:cxn modelId="{B2EA146A-0248-4A68-A144-3FCE572C8C33}" type="presParOf" srcId="{93F41A2A-706E-421E-A2A9-02313DED5E31}" destId="{D6F1412D-3ACC-47B8-BCD9-046AB2EBD876}" srcOrd="4" destOrd="0" presId="urn:microsoft.com/office/officeart/2018/2/layout/IconLabelList"/>
    <dgm:cxn modelId="{C7B6EADF-CCA9-44D6-BC78-BD86A7CA51B5}" type="presParOf" srcId="{D6F1412D-3ACC-47B8-BCD9-046AB2EBD876}" destId="{D965C967-AE35-4CA3-9662-B930B1607069}" srcOrd="0" destOrd="0" presId="urn:microsoft.com/office/officeart/2018/2/layout/IconLabelList"/>
    <dgm:cxn modelId="{9113B684-5FD4-487B-9A8D-A61765A7E36E}" type="presParOf" srcId="{D6F1412D-3ACC-47B8-BCD9-046AB2EBD876}" destId="{EA6234E5-F229-481E-BBE9-DD36232663F1}" srcOrd="1" destOrd="0" presId="urn:microsoft.com/office/officeart/2018/2/layout/IconLabelList"/>
    <dgm:cxn modelId="{283D1199-CCF2-4435-93C0-24EEFE9231FD}" type="presParOf" srcId="{D6F1412D-3ACC-47B8-BCD9-046AB2EBD876}" destId="{05FD2EE5-A987-498F-AF30-0BE8A4FF375A}" srcOrd="2" destOrd="0" presId="urn:microsoft.com/office/officeart/2018/2/layout/IconLabelList"/>
    <dgm:cxn modelId="{7DAFCAB1-5B9A-4448-9163-21676CDB2E07}" type="presParOf" srcId="{93F41A2A-706E-421E-A2A9-02313DED5E31}" destId="{768992BC-24BB-45E6-9A25-016ACBE579F6}" srcOrd="5" destOrd="0" presId="urn:microsoft.com/office/officeart/2018/2/layout/IconLabelList"/>
    <dgm:cxn modelId="{F47347CD-190B-4864-9E73-74CB3248E4A7}" type="presParOf" srcId="{93F41A2A-706E-421E-A2A9-02313DED5E31}" destId="{D19DFF4D-BDBC-4A59-9DC0-B32F75C95F64}" srcOrd="6" destOrd="0" presId="urn:microsoft.com/office/officeart/2018/2/layout/IconLabelList"/>
    <dgm:cxn modelId="{B66BF772-8829-4074-A305-CAEC8643F914}" type="presParOf" srcId="{D19DFF4D-BDBC-4A59-9DC0-B32F75C95F64}" destId="{BF737A59-57B9-46CC-B86F-C3EDC86DF21B}" srcOrd="0" destOrd="0" presId="urn:microsoft.com/office/officeart/2018/2/layout/IconLabelList"/>
    <dgm:cxn modelId="{46A9042C-4DE9-4858-94C6-DAD51FA94E07}" type="presParOf" srcId="{D19DFF4D-BDBC-4A59-9DC0-B32F75C95F64}" destId="{A818F812-0215-4D74-810C-9149B9218FD1}" srcOrd="1" destOrd="0" presId="urn:microsoft.com/office/officeart/2018/2/layout/IconLabelList"/>
    <dgm:cxn modelId="{A24B75B3-8A76-4AB5-8917-74FAE1F480CC}" type="presParOf" srcId="{D19DFF4D-BDBC-4A59-9DC0-B32F75C95F64}" destId="{EE549E50-C349-417C-A774-CDF61DD1896A}" srcOrd="2" destOrd="0" presId="urn:microsoft.com/office/officeart/2018/2/layout/IconLabelList"/>
    <dgm:cxn modelId="{EB490679-70E4-49F2-9351-57968E26520F}" type="presParOf" srcId="{93F41A2A-706E-421E-A2A9-02313DED5E31}" destId="{36C08B6B-3339-4763-A329-164572EF55B7}" srcOrd="7" destOrd="0" presId="urn:microsoft.com/office/officeart/2018/2/layout/IconLabelList"/>
    <dgm:cxn modelId="{A59B787B-FB85-4C04-BF0E-2CE7877F9E5B}" type="presParOf" srcId="{93F41A2A-706E-421E-A2A9-02313DED5E31}" destId="{42789D02-183C-4435-BCB3-2784B1778906}" srcOrd="8" destOrd="0" presId="urn:microsoft.com/office/officeart/2018/2/layout/IconLabelList"/>
    <dgm:cxn modelId="{507F0A1B-E6E6-442F-A55A-8607E6F36958}" type="presParOf" srcId="{42789D02-183C-4435-BCB3-2784B1778906}" destId="{AA5A0FA9-9480-4E4D-92DD-A3D3FB9AAEA8}" srcOrd="0" destOrd="0" presId="urn:microsoft.com/office/officeart/2018/2/layout/IconLabelList"/>
    <dgm:cxn modelId="{DB55C966-8293-441B-B80F-F742F7E18EE2}" type="presParOf" srcId="{42789D02-183C-4435-BCB3-2784B1778906}" destId="{E0ABC625-4121-414E-9D4E-A743378B7DB5}" srcOrd="1" destOrd="0" presId="urn:microsoft.com/office/officeart/2018/2/layout/IconLabelList"/>
    <dgm:cxn modelId="{ECA68797-7F16-43F3-A8CB-6774CDF42E7D}" type="presParOf" srcId="{42789D02-183C-4435-BCB3-2784B1778906}" destId="{6411F97D-0876-468B-A41C-9430B7DCD7BC}" srcOrd="2" destOrd="0" presId="urn:microsoft.com/office/officeart/2018/2/layout/IconLabelList"/>
    <dgm:cxn modelId="{B6EE1BDF-2342-4A1E-AC93-0CE5B5440219}" type="presParOf" srcId="{93F41A2A-706E-421E-A2A9-02313DED5E31}" destId="{588E3F4C-2139-42DF-BA2E-C77383DD0801}" srcOrd="9" destOrd="0" presId="urn:microsoft.com/office/officeart/2018/2/layout/IconLabelList"/>
    <dgm:cxn modelId="{3A124E41-F0F0-402E-8DCD-B15E690C03A8}" type="presParOf" srcId="{93F41A2A-706E-421E-A2A9-02313DED5E31}" destId="{69BA4AF1-FD65-41BA-817E-237D44DD0631}" srcOrd="10" destOrd="0" presId="urn:microsoft.com/office/officeart/2018/2/layout/IconLabelList"/>
    <dgm:cxn modelId="{0077E28E-EC2D-4090-976E-A2AB48B5D8CC}" type="presParOf" srcId="{69BA4AF1-FD65-41BA-817E-237D44DD0631}" destId="{44DF57B9-2402-4981-8720-3CFB8DA772C1}" srcOrd="0" destOrd="0" presId="urn:microsoft.com/office/officeart/2018/2/layout/IconLabelList"/>
    <dgm:cxn modelId="{28E9B957-4088-4FC1-A4F8-BB6A2E3ADAC5}" type="presParOf" srcId="{69BA4AF1-FD65-41BA-817E-237D44DD0631}" destId="{14F8D488-7E9D-4A04-A44D-77AA5215427A}" srcOrd="1" destOrd="0" presId="urn:microsoft.com/office/officeart/2018/2/layout/IconLabelList"/>
    <dgm:cxn modelId="{80DFDA55-C6C1-4635-9E2D-1DCB57621D7B}" type="presParOf" srcId="{69BA4AF1-FD65-41BA-817E-237D44DD0631}" destId="{9A70B812-F833-494A-B4D2-3C737B6E45D6}" srcOrd="2" destOrd="0" presId="urn:microsoft.com/office/officeart/2018/2/layout/IconLabelList"/>
    <dgm:cxn modelId="{23EF0C69-0D93-4D36-BA02-92C9BAA6A004}" type="presParOf" srcId="{93F41A2A-706E-421E-A2A9-02313DED5E31}" destId="{CA8950EF-0720-42F3-B180-F9121815BBD5}" srcOrd="11" destOrd="0" presId="urn:microsoft.com/office/officeart/2018/2/layout/IconLabelList"/>
    <dgm:cxn modelId="{A180E2C4-F177-478E-A834-3FB21869C5FF}" type="presParOf" srcId="{93F41A2A-706E-421E-A2A9-02313DED5E31}" destId="{F42D6B5A-1B35-475F-9759-C36675136997}" srcOrd="12" destOrd="0" presId="urn:microsoft.com/office/officeart/2018/2/layout/IconLabelList"/>
    <dgm:cxn modelId="{CA846BBE-93B8-4CB2-8906-5E06D8FA9A62}" type="presParOf" srcId="{F42D6B5A-1B35-475F-9759-C36675136997}" destId="{36AC2547-154E-4179-9B21-C27531752CF5}" srcOrd="0" destOrd="0" presId="urn:microsoft.com/office/officeart/2018/2/layout/IconLabelList"/>
    <dgm:cxn modelId="{A13F30D2-9EDC-4F98-A119-337B79698E3A}" type="presParOf" srcId="{F42D6B5A-1B35-475F-9759-C36675136997}" destId="{4756FBFA-5DC7-4044-B669-62F8BFFB959A}" srcOrd="1" destOrd="0" presId="urn:microsoft.com/office/officeart/2018/2/layout/IconLabelList"/>
    <dgm:cxn modelId="{7636619E-0533-42B7-AF63-0981F09EAFED}" type="presParOf" srcId="{F42D6B5A-1B35-475F-9759-C36675136997}" destId="{8A6305E4-A2FD-4BE1-9F4B-B508F66B9ED2}" srcOrd="2" destOrd="0" presId="urn:microsoft.com/office/officeart/2018/2/layout/IconLabelList"/>
    <dgm:cxn modelId="{79210D47-628B-485C-8C6A-23F36094E520}" type="presParOf" srcId="{93F41A2A-706E-421E-A2A9-02313DED5E31}" destId="{4E32C9F1-0785-483C-9070-EB6B27D9AE0F}" srcOrd="13" destOrd="0" presId="urn:microsoft.com/office/officeart/2018/2/layout/IconLabelList"/>
    <dgm:cxn modelId="{D39E2070-93FC-4BC9-9F49-D69E210D2271}" type="presParOf" srcId="{93F41A2A-706E-421E-A2A9-02313DED5E31}" destId="{0982FA4C-D39B-4436-B252-0190FE8DFD0A}" srcOrd="14" destOrd="0" presId="urn:microsoft.com/office/officeart/2018/2/layout/IconLabelList"/>
    <dgm:cxn modelId="{93884A60-9769-495F-A0C8-171AB1FF1240}" type="presParOf" srcId="{0982FA4C-D39B-4436-B252-0190FE8DFD0A}" destId="{66515B68-75DB-46FC-B199-65B3217787DD}" srcOrd="0" destOrd="0" presId="urn:microsoft.com/office/officeart/2018/2/layout/IconLabelList"/>
    <dgm:cxn modelId="{85BBDA2D-13BF-4FB2-A3FF-ED44B67197D3}" type="presParOf" srcId="{0982FA4C-D39B-4436-B252-0190FE8DFD0A}" destId="{FA3737C5-E536-46AB-B7FB-243AB8BECA82}" srcOrd="1" destOrd="0" presId="urn:microsoft.com/office/officeart/2018/2/layout/IconLabelList"/>
    <dgm:cxn modelId="{A4F9E0B4-E2EC-481D-B0A2-79208DCB7397}" type="presParOf" srcId="{0982FA4C-D39B-4436-B252-0190FE8DFD0A}" destId="{8233E2B9-EE1E-4634-84E5-2D40567A559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8D54EE-0D37-49C6-AF9D-B217DD2E0946}" type="doc">
      <dgm:prSet loTypeId="urn:microsoft.com/office/officeart/2008/layout/LinedList" loCatId="list" qsTypeId="urn:microsoft.com/office/officeart/2005/8/quickstyle/simple4" qsCatId="simple" csTypeId="urn:microsoft.com/office/officeart/2005/8/colors/colorful5" csCatId="colorful" phldr="1"/>
      <dgm:spPr/>
      <dgm:t>
        <a:bodyPr/>
        <a:lstStyle/>
        <a:p>
          <a:endParaRPr lang="en-US"/>
        </a:p>
      </dgm:t>
    </dgm:pt>
    <dgm:pt modelId="{5B89F7D4-A52D-4497-A796-7DBADA7DF1C8}">
      <dgm:prSet/>
      <dgm:spPr/>
      <dgm:t>
        <a:bodyPr/>
        <a:lstStyle/>
        <a:p>
          <a:r>
            <a:rPr lang="en-US"/>
            <a:t>Seong Kang - Gun Violence as a “wicked problem”</a:t>
          </a:r>
        </a:p>
      </dgm:t>
    </dgm:pt>
    <dgm:pt modelId="{AF0710CC-34A4-43DC-B5D3-DBCEEAD382A3}" type="parTrans" cxnId="{91DF6BB8-73A9-489D-A09D-41BFA2FE00F2}">
      <dgm:prSet/>
      <dgm:spPr/>
      <dgm:t>
        <a:bodyPr/>
        <a:lstStyle/>
        <a:p>
          <a:endParaRPr lang="en-US"/>
        </a:p>
      </dgm:t>
    </dgm:pt>
    <dgm:pt modelId="{A09BA5D2-74CF-4BC9-9D5F-C35131896AE3}" type="sibTrans" cxnId="{91DF6BB8-73A9-489D-A09D-41BFA2FE00F2}">
      <dgm:prSet/>
      <dgm:spPr/>
      <dgm:t>
        <a:bodyPr/>
        <a:lstStyle/>
        <a:p>
          <a:endParaRPr lang="en-US"/>
        </a:p>
      </dgm:t>
    </dgm:pt>
    <dgm:pt modelId="{80BEF006-B34F-4586-86B7-BC3AD65D3B68}">
      <dgm:prSet/>
      <dgm:spPr/>
      <dgm:t>
        <a:bodyPr/>
        <a:lstStyle/>
        <a:p>
          <a:r>
            <a:rPr lang="en-US" dirty="0"/>
            <a:t>Jeffery Williams - Civil rights and desegregation</a:t>
          </a:r>
        </a:p>
      </dgm:t>
    </dgm:pt>
    <dgm:pt modelId="{8B8BCE07-D872-4979-94D7-7291FDC67609}" type="parTrans" cxnId="{3EAE5167-9808-4D3A-ACDF-711407A98036}">
      <dgm:prSet/>
      <dgm:spPr/>
      <dgm:t>
        <a:bodyPr/>
        <a:lstStyle/>
        <a:p>
          <a:endParaRPr lang="en-US"/>
        </a:p>
      </dgm:t>
    </dgm:pt>
    <dgm:pt modelId="{57A9573F-C8CB-4F07-B481-617C3025BB58}" type="sibTrans" cxnId="{3EAE5167-9808-4D3A-ACDF-711407A98036}">
      <dgm:prSet/>
      <dgm:spPr/>
      <dgm:t>
        <a:bodyPr/>
        <a:lstStyle/>
        <a:p>
          <a:endParaRPr lang="en-US"/>
        </a:p>
      </dgm:t>
    </dgm:pt>
    <dgm:pt modelId="{86F8758B-4DE1-490B-918B-F80D471E4B96}">
      <dgm:prSet/>
      <dgm:spPr/>
      <dgm:t>
        <a:bodyPr/>
        <a:lstStyle/>
        <a:p>
          <a:r>
            <a:rPr lang="en-US" dirty="0"/>
            <a:t>Cory </a:t>
          </a:r>
          <a:r>
            <a:rPr lang="en-US" dirty="0" err="1"/>
            <a:t>Sukala</a:t>
          </a:r>
          <a:r>
            <a:rPr lang="en-US" dirty="0"/>
            <a:t> – Political theory, religion and cultural differences</a:t>
          </a:r>
        </a:p>
      </dgm:t>
    </dgm:pt>
    <dgm:pt modelId="{C4DAB9A6-9EFE-474D-B7A8-C7037077EEA7}" type="parTrans" cxnId="{721713AD-39D8-4D41-A3A7-87441B368B26}">
      <dgm:prSet/>
      <dgm:spPr/>
      <dgm:t>
        <a:bodyPr/>
        <a:lstStyle/>
        <a:p>
          <a:endParaRPr lang="en-US"/>
        </a:p>
      </dgm:t>
    </dgm:pt>
    <dgm:pt modelId="{199C9F14-69D4-4B59-BDEE-F48ECB172BE9}" type="sibTrans" cxnId="{721713AD-39D8-4D41-A3A7-87441B368B26}">
      <dgm:prSet/>
      <dgm:spPr/>
      <dgm:t>
        <a:bodyPr/>
        <a:lstStyle/>
        <a:p>
          <a:endParaRPr lang="en-US"/>
        </a:p>
      </dgm:t>
    </dgm:pt>
    <dgm:pt modelId="{792E1C00-8F74-4A4F-9061-C5A466EA7F5E}">
      <dgm:prSet/>
      <dgm:spPr/>
      <dgm:t>
        <a:bodyPr/>
        <a:lstStyle/>
        <a:p>
          <a:endParaRPr lang="en-US" dirty="0"/>
        </a:p>
      </dgm:t>
    </dgm:pt>
    <dgm:pt modelId="{AA9EF19A-25F7-4FAA-A6C1-5A32B8676C06}" type="parTrans" cxnId="{CBF9452A-1EAB-4367-BBAC-8F7DD38D39D6}">
      <dgm:prSet/>
      <dgm:spPr/>
      <dgm:t>
        <a:bodyPr/>
        <a:lstStyle/>
        <a:p>
          <a:endParaRPr lang="en-US"/>
        </a:p>
      </dgm:t>
    </dgm:pt>
    <dgm:pt modelId="{E6A904B9-F4ED-488D-8DA3-4B255EDCBEB2}" type="sibTrans" cxnId="{CBF9452A-1EAB-4367-BBAC-8F7DD38D39D6}">
      <dgm:prSet/>
      <dgm:spPr/>
      <dgm:t>
        <a:bodyPr/>
        <a:lstStyle/>
        <a:p>
          <a:endParaRPr lang="en-US"/>
        </a:p>
      </dgm:t>
    </dgm:pt>
    <dgm:pt modelId="{9BA6CCC9-680A-4838-BA8A-3B93E3BA0B40}">
      <dgm:prSet phldrT="[Text]" phldr="0"/>
      <dgm:spPr/>
      <dgm:t>
        <a:bodyPr/>
        <a:lstStyle/>
        <a:p>
          <a:r>
            <a:rPr lang="en-US" dirty="0"/>
            <a:t>Sabine Hirschauer – Security studies, memory, gender and German political history</a:t>
          </a:r>
        </a:p>
      </dgm:t>
    </dgm:pt>
    <dgm:pt modelId="{A0001456-5EBE-4A09-A02F-D129D16C4748}" type="parTrans" cxnId="{B558AE65-4401-4106-B95E-629D7961FE48}">
      <dgm:prSet/>
      <dgm:spPr/>
      <dgm:t>
        <a:bodyPr/>
        <a:lstStyle/>
        <a:p>
          <a:endParaRPr lang="en-US"/>
        </a:p>
      </dgm:t>
    </dgm:pt>
    <dgm:pt modelId="{31BBEF99-2DBC-4F03-9FBE-08DF52261BD6}" type="sibTrans" cxnId="{B558AE65-4401-4106-B95E-629D7961FE48}">
      <dgm:prSet/>
      <dgm:spPr/>
      <dgm:t>
        <a:bodyPr/>
        <a:lstStyle/>
        <a:p>
          <a:endParaRPr lang="en-US"/>
        </a:p>
      </dgm:t>
    </dgm:pt>
    <dgm:pt modelId="{D8292EDC-EE6C-49DA-A962-2F226261A7C9}">
      <dgm:prSet phldrT="[Text]"/>
      <dgm:spPr/>
      <dgm:t>
        <a:bodyPr/>
        <a:lstStyle/>
        <a:p>
          <a:r>
            <a:rPr lang="en-US" dirty="0"/>
            <a:t>Esther </a:t>
          </a:r>
          <a:r>
            <a:rPr lang="en-US" dirty="0" err="1"/>
            <a:t>Korsah</a:t>
          </a:r>
          <a:r>
            <a:rPr lang="en-US" dirty="0"/>
            <a:t> – Migration, borders and resilience</a:t>
          </a:r>
        </a:p>
      </dgm:t>
    </dgm:pt>
    <dgm:pt modelId="{ED823971-A455-43F4-BB33-8F5A045CE372}" type="parTrans" cxnId="{EA9ED87C-524F-476A-8414-0E3CD94DE7BA}">
      <dgm:prSet/>
      <dgm:spPr/>
      <dgm:t>
        <a:bodyPr/>
        <a:lstStyle/>
        <a:p>
          <a:endParaRPr lang="en-US"/>
        </a:p>
      </dgm:t>
    </dgm:pt>
    <dgm:pt modelId="{6BEBD091-6DA3-4258-BC55-F28F3A99A636}" type="sibTrans" cxnId="{EA9ED87C-524F-476A-8414-0E3CD94DE7BA}">
      <dgm:prSet/>
      <dgm:spPr/>
      <dgm:t>
        <a:bodyPr/>
        <a:lstStyle/>
        <a:p>
          <a:endParaRPr lang="en-US"/>
        </a:p>
      </dgm:t>
    </dgm:pt>
    <dgm:pt modelId="{C2AEE2B4-399C-4A40-8CC6-CBE78C650EBC}" type="pres">
      <dgm:prSet presAssocID="{208D54EE-0D37-49C6-AF9D-B217DD2E0946}" presName="vert0" presStyleCnt="0">
        <dgm:presLayoutVars>
          <dgm:dir/>
          <dgm:animOne val="branch"/>
          <dgm:animLvl val="lvl"/>
        </dgm:presLayoutVars>
      </dgm:prSet>
      <dgm:spPr/>
    </dgm:pt>
    <dgm:pt modelId="{28FE0F5A-079E-447E-8F10-707F4604D96A}" type="pres">
      <dgm:prSet presAssocID="{5B89F7D4-A52D-4497-A796-7DBADA7DF1C8}" presName="thickLine" presStyleLbl="alignNode1" presStyleIdx="0" presStyleCnt="6"/>
      <dgm:spPr/>
    </dgm:pt>
    <dgm:pt modelId="{3091F032-D1A9-4F34-8D55-FDD5C3D01333}" type="pres">
      <dgm:prSet presAssocID="{5B89F7D4-A52D-4497-A796-7DBADA7DF1C8}" presName="horz1" presStyleCnt="0"/>
      <dgm:spPr/>
    </dgm:pt>
    <dgm:pt modelId="{6D6A47D2-7821-4728-93C1-C9E17001A282}" type="pres">
      <dgm:prSet presAssocID="{5B89F7D4-A52D-4497-A796-7DBADA7DF1C8}" presName="tx1" presStyleLbl="revTx" presStyleIdx="0" presStyleCnt="6"/>
      <dgm:spPr/>
    </dgm:pt>
    <dgm:pt modelId="{68A3066B-B608-4570-ABFA-9AB8D359D391}" type="pres">
      <dgm:prSet presAssocID="{5B89F7D4-A52D-4497-A796-7DBADA7DF1C8}" presName="vert1" presStyleCnt="0"/>
      <dgm:spPr/>
    </dgm:pt>
    <dgm:pt modelId="{A3D5B209-6E49-4425-A78D-2CD64B831E05}" type="pres">
      <dgm:prSet presAssocID="{80BEF006-B34F-4586-86B7-BC3AD65D3B68}" presName="thickLine" presStyleLbl="alignNode1" presStyleIdx="1" presStyleCnt="6"/>
      <dgm:spPr/>
    </dgm:pt>
    <dgm:pt modelId="{23295FE4-9E77-421C-9D8D-B307F2C9E47C}" type="pres">
      <dgm:prSet presAssocID="{80BEF006-B34F-4586-86B7-BC3AD65D3B68}" presName="horz1" presStyleCnt="0"/>
      <dgm:spPr/>
    </dgm:pt>
    <dgm:pt modelId="{3FE55EA5-3809-4CEC-A3A7-614295B5DD06}" type="pres">
      <dgm:prSet presAssocID="{80BEF006-B34F-4586-86B7-BC3AD65D3B68}" presName="tx1" presStyleLbl="revTx" presStyleIdx="1" presStyleCnt="6"/>
      <dgm:spPr/>
    </dgm:pt>
    <dgm:pt modelId="{950C3EF9-3854-4541-8536-72DB56D92420}" type="pres">
      <dgm:prSet presAssocID="{80BEF006-B34F-4586-86B7-BC3AD65D3B68}" presName="vert1" presStyleCnt="0"/>
      <dgm:spPr/>
    </dgm:pt>
    <dgm:pt modelId="{977E4F38-B569-4021-B51A-DF27BA22CFD4}" type="pres">
      <dgm:prSet presAssocID="{D8292EDC-EE6C-49DA-A962-2F226261A7C9}" presName="thickLine" presStyleLbl="alignNode1" presStyleIdx="2" presStyleCnt="6"/>
      <dgm:spPr/>
    </dgm:pt>
    <dgm:pt modelId="{F3C1665A-BF30-42F4-A0E3-CA433ED314E4}" type="pres">
      <dgm:prSet presAssocID="{D8292EDC-EE6C-49DA-A962-2F226261A7C9}" presName="horz1" presStyleCnt="0"/>
      <dgm:spPr/>
    </dgm:pt>
    <dgm:pt modelId="{81B9F770-859C-4A0E-8BB0-147D02C83AAD}" type="pres">
      <dgm:prSet presAssocID="{D8292EDC-EE6C-49DA-A962-2F226261A7C9}" presName="tx1" presStyleLbl="revTx" presStyleIdx="2" presStyleCnt="6"/>
      <dgm:spPr/>
    </dgm:pt>
    <dgm:pt modelId="{11869BFA-0D23-40C6-AAD6-99A9F0A3E90E}" type="pres">
      <dgm:prSet presAssocID="{D8292EDC-EE6C-49DA-A962-2F226261A7C9}" presName="vert1" presStyleCnt="0"/>
      <dgm:spPr/>
    </dgm:pt>
    <dgm:pt modelId="{0EC6BD48-2A8C-4F47-9AB3-0A2348875856}" type="pres">
      <dgm:prSet presAssocID="{86F8758B-4DE1-490B-918B-F80D471E4B96}" presName="thickLine" presStyleLbl="alignNode1" presStyleIdx="3" presStyleCnt="6"/>
      <dgm:spPr/>
    </dgm:pt>
    <dgm:pt modelId="{DDA1C744-427F-4244-A7F3-09FB790DCD44}" type="pres">
      <dgm:prSet presAssocID="{86F8758B-4DE1-490B-918B-F80D471E4B96}" presName="horz1" presStyleCnt="0"/>
      <dgm:spPr/>
    </dgm:pt>
    <dgm:pt modelId="{23995329-7D51-4A7B-B02E-7ED26E6D0396}" type="pres">
      <dgm:prSet presAssocID="{86F8758B-4DE1-490B-918B-F80D471E4B96}" presName="tx1" presStyleLbl="revTx" presStyleIdx="3" presStyleCnt="6"/>
      <dgm:spPr/>
    </dgm:pt>
    <dgm:pt modelId="{A9C21F37-A492-40B0-B736-95E7AE81361A}" type="pres">
      <dgm:prSet presAssocID="{86F8758B-4DE1-490B-918B-F80D471E4B96}" presName="vert1" presStyleCnt="0"/>
      <dgm:spPr/>
    </dgm:pt>
    <dgm:pt modelId="{492DA1EA-E297-4256-A4AA-6B2B65E6149B}" type="pres">
      <dgm:prSet presAssocID="{9BA6CCC9-680A-4838-BA8A-3B93E3BA0B40}" presName="thickLine" presStyleLbl="alignNode1" presStyleIdx="4" presStyleCnt="6"/>
      <dgm:spPr/>
    </dgm:pt>
    <dgm:pt modelId="{2C80ECAF-1E2E-4621-A0E3-4E92A38EFCE4}" type="pres">
      <dgm:prSet presAssocID="{9BA6CCC9-680A-4838-BA8A-3B93E3BA0B40}" presName="horz1" presStyleCnt="0"/>
      <dgm:spPr/>
    </dgm:pt>
    <dgm:pt modelId="{37358156-5E32-4CF5-A504-B152AA763B17}" type="pres">
      <dgm:prSet presAssocID="{9BA6CCC9-680A-4838-BA8A-3B93E3BA0B40}" presName="tx1" presStyleLbl="revTx" presStyleIdx="4" presStyleCnt="6"/>
      <dgm:spPr/>
    </dgm:pt>
    <dgm:pt modelId="{723AE469-38BA-4380-A98D-1CC3339769FF}" type="pres">
      <dgm:prSet presAssocID="{9BA6CCC9-680A-4838-BA8A-3B93E3BA0B40}" presName="vert1" presStyleCnt="0"/>
      <dgm:spPr/>
    </dgm:pt>
    <dgm:pt modelId="{DAED2D8A-5182-40E9-ABFA-28C473825943}" type="pres">
      <dgm:prSet presAssocID="{792E1C00-8F74-4A4F-9061-C5A466EA7F5E}" presName="thickLine" presStyleLbl="alignNode1" presStyleIdx="5" presStyleCnt="6"/>
      <dgm:spPr/>
    </dgm:pt>
    <dgm:pt modelId="{4A270146-4422-4CC3-B94B-64D637A9379E}" type="pres">
      <dgm:prSet presAssocID="{792E1C00-8F74-4A4F-9061-C5A466EA7F5E}" presName="horz1" presStyleCnt="0"/>
      <dgm:spPr/>
    </dgm:pt>
    <dgm:pt modelId="{DFB41084-61BB-4124-979D-4120FF9BFB42}" type="pres">
      <dgm:prSet presAssocID="{792E1C00-8F74-4A4F-9061-C5A466EA7F5E}" presName="tx1" presStyleLbl="revTx" presStyleIdx="5" presStyleCnt="6"/>
      <dgm:spPr/>
    </dgm:pt>
    <dgm:pt modelId="{693021AD-C4BC-4C80-9146-7141AF86F7C8}" type="pres">
      <dgm:prSet presAssocID="{792E1C00-8F74-4A4F-9061-C5A466EA7F5E}" presName="vert1" presStyleCnt="0"/>
      <dgm:spPr/>
    </dgm:pt>
  </dgm:ptLst>
  <dgm:cxnLst>
    <dgm:cxn modelId="{B016760D-04EB-430C-BCF8-DD06C3E0FAB5}" type="presOf" srcId="{792E1C00-8F74-4A4F-9061-C5A466EA7F5E}" destId="{DFB41084-61BB-4124-979D-4120FF9BFB42}" srcOrd="0" destOrd="0" presId="urn:microsoft.com/office/officeart/2008/layout/LinedList"/>
    <dgm:cxn modelId="{CBF9452A-1EAB-4367-BBAC-8F7DD38D39D6}" srcId="{208D54EE-0D37-49C6-AF9D-B217DD2E0946}" destId="{792E1C00-8F74-4A4F-9061-C5A466EA7F5E}" srcOrd="5" destOrd="0" parTransId="{AA9EF19A-25F7-4FAA-A6C1-5A32B8676C06}" sibTransId="{E6A904B9-F4ED-488D-8DA3-4B255EDCBEB2}"/>
    <dgm:cxn modelId="{B558AE65-4401-4106-B95E-629D7961FE48}" srcId="{208D54EE-0D37-49C6-AF9D-B217DD2E0946}" destId="{9BA6CCC9-680A-4838-BA8A-3B93E3BA0B40}" srcOrd="4" destOrd="0" parTransId="{A0001456-5EBE-4A09-A02F-D129D16C4748}" sibTransId="{31BBEF99-2DBC-4F03-9FBE-08DF52261BD6}"/>
    <dgm:cxn modelId="{3EAE5167-9808-4D3A-ACDF-711407A98036}" srcId="{208D54EE-0D37-49C6-AF9D-B217DD2E0946}" destId="{80BEF006-B34F-4586-86B7-BC3AD65D3B68}" srcOrd="1" destOrd="0" parTransId="{8B8BCE07-D872-4979-94D7-7291FDC67609}" sibTransId="{57A9573F-C8CB-4F07-B481-617C3025BB58}"/>
    <dgm:cxn modelId="{3508B450-3818-43EE-93D6-7BBBDD0DEDF7}" type="presOf" srcId="{5B89F7D4-A52D-4497-A796-7DBADA7DF1C8}" destId="{6D6A47D2-7821-4728-93C1-C9E17001A282}" srcOrd="0" destOrd="0" presId="urn:microsoft.com/office/officeart/2008/layout/LinedList"/>
    <dgm:cxn modelId="{EA9ED87C-524F-476A-8414-0E3CD94DE7BA}" srcId="{208D54EE-0D37-49C6-AF9D-B217DD2E0946}" destId="{D8292EDC-EE6C-49DA-A962-2F226261A7C9}" srcOrd="2" destOrd="0" parTransId="{ED823971-A455-43F4-BB33-8F5A045CE372}" sibTransId="{6BEBD091-6DA3-4258-BC55-F28F3A99A636}"/>
    <dgm:cxn modelId="{97141B7E-E448-4454-88E5-F45A4BA335EC}" type="presOf" srcId="{86F8758B-4DE1-490B-918B-F80D471E4B96}" destId="{23995329-7D51-4A7B-B02E-7ED26E6D0396}" srcOrd="0" destOrd="0" presId="urn:microsoft.com/office/officeart/2008/layout/LinedList"/>
    <dgm:cxn modelId="{721713AD-39D8-4D41-A3A7-87441B368B26}" srcId="{208D54EE-0D37-49C6-AF9D-B217DD2E0946}" destId="{86F8758B-4DE1-490B-918B-F80D471E4B96}" srcOrd="3" destOrd="0" parTransId="{C4DAB9A6-9EFE-474D-B7A8-C7037077EEA7}" sibTransId="{199C9F14-69D4-4B59-BDEE-F48ECB172BE9}"/>
    <dgm:cxn modelId="{91DF6BB8-73A9-489D-A09D-41BFA2FE00F2}" srcId="{208D54EE-0D37-49C6-AF9D-B217DD2E0946}" destId="{5B89F7D4-A52D-4497-A796-7DBADA7DF1C8}" srcOrd="0" destOrd="0" parTransId="{AF0710CC-34A4-43DC-B5D3-DBCEEAD382A3}" sibTransId="{A09BA5D2-74CF-4BC9-9D5F-C35131896AE3}"/>
    <dgm:cxn modelId="{0E0635D3-030B-4507-A076-2F3907D3D5EF}" type="presOf" srcId="{9BA6CCC9-680A-4838-BA8A-3B93E3BA0B40}" destId="{37358156-5E32-4CF5-A504-B152AA763B17}" srcOrd="0" destOrd="0" presId="urn:microsoft.com/office/officeart/2008/layout/LinedList"/>
    <dgm:cxn modelId="{C50A50DB-8033-46B7-BE4F-69EB5914F628}" type="presOf" srcId="{80BEF006-B34F-4586-86B7-BC3AD65D3B68}" destId="{3FE55EA5-3809-4CEC-A3A7-614295B5DD06}" srcOrd="0" destOrd="0" presId="urn:microsoft.com/office/officeart/2008/layout/LinedList"/>
    <dgm:cxn modelId="{CF6A38EB-6236-447C-9D18-4C20A7CFC8C1}" type="presOf" srcId="{D8292EDC-EE6C-49DA-A962-2F226261A7C9}" destId="{81B9F770-859C-4A0E-8BB0-147D02C83AAD}" srcOrd="0" destOrd="0" presId="urn:microsoft.com/office/officeart/2008/layout/LinedList"/>
    <dgm:cxn modelId="{E206CDFB-1741-442E-ABBE-B94796168C3C}" type="presOf" srcId="{208D54EE-0D37-49C6-AF9D-B217DD2E0946}" destId="{C2AEE2B4-399C-4A40-8CC6-CBE78C650EBC}" srcOrd="0" destOrd="0" presId="urn:microsoft.com/office/officeart/2008/layout/LinedList"/>
    <dgm:cxn modelId="{BCB1E4C0-7830-4A03-B32C-5B7B33B31BEC}" type="presParOf" srcId="{C2AEE2B4-399C-4A40-8CC6-CBE78C650EBC}" destId="{28FE0F5A-079E-447E-8F10-707F4604D96A}" srcOrd="0" destOrd="0" presId="urn:microsoft.com/office/officeart/2008/layout/LinedList"/>
    <dgm:cxn modelId="{A1832E91-0C18-4EA0-B42A-BDBDA7BF470C}" type="presParOf" srcId="{C2AEE2B4-399C-4A40-8CC6-CBE78C650EBC}" destId="{3091F032-D1A9-4F34-8D55-FDD5C3D01333}" srcOrd="1" destOrd="0" presId="urn:microsoft.com/office/officeart/2008/layout/LinedList"/>
    <dgm:cxn modelId="{DCF125FD-3B39-454E-B3AB-9F84ABBB16CF}" type="presParOf" srcId="{3091F032-D1A9-4F34-8D55-FDD5C3D01333}" destId="{6D6A47D2-7821-4728-93C1-C9E17001A282}" srcOrd="0" destOrd="0" presId="urn:microsoft.com/office/officeart/2008/layout/LinedList"/>
    <dgm:cxn modelId="{502A4EAA-6FD4-425A-8B3B-94C0A48E5523}" type="presParOf" srcId="{3091F032-D1A9-4F34-8D55-FDD5C3D01333}" destId="{68A3066B-B608-4570-ABFA-9AB8D359D391}" srcOrd="1" destOrd="0" presId="urn:microsoft.com/office/officeart/2008/layout/LinedList"/>
    <dgm:cxn modelId="{46BA357B-25B4-41BF-AF3E-7868CCAA88EA}" type="presParOf" srcId="{C2AEE2B4-399C-4A40-8CC6-CBE78C650EBC}" destId="{A3D5B209-6E49-4425-A78D-2CD64B831E05}" srcOrd="2" destOrd="0" presId="urn:microsoft.com/office/officeart/2008/layout/LinedList"/>
    <dgm:cxn modelId="{377D2B94-BD10-4E57-816E-7DD1DE0B14A6}" type="presParOf" srcId="{C2AEE2B4-399C-4A40-8CC6-CBE78C650EBC}" destId="{23295FE4-9E77-421C-9D8D-B307F2C9E47C}" srcOrd="3" destOrd="0" presId="urn:microsoft.com/office/officeart/2008/layout/LinedList"/>
    <dgm:cxn modelId="{E22E82EB-B52F-410B-9F54-7B69C29B3BA2}" type="presParOf" srcId="{23295FE4-9E77-421C-9D8D-B307F2C9E47C}" destId="{3FE55EA5-3809-4CEC-A3A7-614295B5DD06}" srcOrd="0" destOrd="0" presId="urn:microsoft.com/office/officeart/2008/layout/LinedList"/>
    <dgm:cxn modelId="{E9541A58-2D1D-48A4-8914-2EED200B54FC}" type="presParOf" srcId="{23295FE4-9E77-421C-9D8D-B307F2C9E47C}" destId="{950C3EF9-3854-4541-8536-72DB56D92420}" srcOrd="1" destOrd="0" presId="urn:microsoft.com/office/officeart/2008/layout/LinedList"/>
    <dgm:cxn modelId="{93393FC1-D0FD-4AEB-9379-A84BED21810B}" type="presParOf" srcId="{C2AEE2B4-399C-4A40-8CC6-CBE78C650EBC}" destId="{977E4F38-B569-4021-B51A-DF27BA22CFD4}" srcOrd="4" destOrd="0" presId="urn:microsoft.com/office/officeart/2008/layout/LinedList"/>
    <dgm:cxn modelId="{370D7A9B-0F7A-4626-98F1-2885FA71953A}" type="presParOf" srcId="{C2AEE2B4-399C-4A40-8CC6-CBE78C650EBC}" destId="{F3C1665A-BF30-42F4-A0E3-CA433ED314E4}" srcOrd="5" destOrd="0" presId="urn:microsoft.com/office/officeart/2008/layout/LinedList"/>
    <dgm:cxn modelId="{851EB126-6EBA-4D8A-B240-27A3CC2E2FE5}" type="presParOf" srcId="{F3C1665A-BF30-42F4-A0E3-CA433ED314E4}" destId="{81B9F770-859C-4A0E-8BB0-147D02C83AAD}" srcOrd="0" destOrd="0" presId="urn:microsoft.com/office/officeart/2008/layout/LinedList"/>
    <dgm:cxn modelId="{3E37A2D8-4272-4BB2-9500-92111676743F}" type="presParOf" srcId="{F3C1665A-BF30-42F4-A0E3-CA433ED314E4}" destId="{11869BFA-0D23-40C6-AAD6-99A9F0A3E90E}" srcOrd="1" destOrd="0" presId="urn:microsoft.com/office/officeart/2008/layout/LinedList"/>
    <dgm:cxn modelId="{E3190EF5-1F04-4A99-924C-96BED6EAC6B4}" type="presParOf" srcId="{C2AEE2B4-399C-4A40-8CC6-CBE78C650EBC}" destId="{0EC6BD48-2A8C-4F47-9AB3-0A2348875856}" srcOrd="6" destOrd="0" presId="urn:microsoft.com/office/officeart/2008/layout/LinedList"/>
    <dgm:cxn modelId="{0A4E4A30-6A17-4001-B578-C1D8F8660D2B}" type="presParOf" srcId="{C2AEE2B4-399C-4A40-8CC6-CBE78C650EBC}" destId="{DDA1C744-427F-4244-A7F3-09FB790DCD44}" srcOrd="7" destOrd="0" presId="urn:microsoft.com/office/officeart/2008/layout/LinedList"/>
    <dgm:cxn modelId="{9EC19520-ABD9-4988-B30C-DAC9D51E5402}" type="presParOf" srcId="{DDA1C744-427F-4244-A7F3-09FB790DCD44}" destId="{23995329-7D51-4A7B-B02E-7ED26E6D0396}" srcOrd="0" destOrd="0" presId="urn:microsoft.com/office/officeart/2008/layout/LinedList"/>
    <dgm:cxn modelId="{F04148D8-60EB-4F52-8581-947D0B00D773}" type="presParOf" srcId="{DDA1C744-427F-4244-A7F3-09FB790DCD44}" destId="{A9C21F37-A492-40B0-B736-95E7AE81361A}" srcOrd="1" destOrd="0" presId="urn:microsoft.com/office/officeart/2008/layout/LinedList"/>
    <dgm:cxn modelId="{DF4B1287-3374-4D5E-8285-468B6294F28F}" type="presParOf" srcId="{C2AEE2B4-399C-4A40-8CC6-CBE78C650EBC}" destId="{492DA1EA-E297-4256-A4AA-6B2B65E6149B}" srcOrd="8" destOrd="0" presId="urn:microsoft.com/office/officeart/2008/layout/LinedList"/>
    <dgm:cxn modelId="{BC1C8923-F6DD-4740-A93B-E2492EE5FDCF}" type="presParOf" srcId="{C2AEE2B4-399C-4A40-8CC6-CBE78C650EBC}" destId="{2C80ECAF-1E2E-4621-A0E3-4E92A38EFCE4}" srcOrd="9" destOrd="0" presId="urn:microsoft.com/office/officeart/2008/layout/LinedList"/>
    <dgm:cxn modelId="{DDD7147C-E429-47DF-B5EB-39AA8C4E2038}" type="presParOf" srcId="{2C80ECAF-1E2E-4621-A0E3-4E92A38EFCE4}" destId="{37358156-5E32-4CF5-A504-B152AA763B17}" srcOrd="0" destOrd="0" presId="urn:microsoft.com/office/officeart/2008/layout/LinedList"/>
    <dgm:cxn modelId="{99BFA92C-E5F1-4F74-8C12-0A477FC0E27D}" type="presParOf" srcId="{2C80ECAF-1E2E-4621-A0E3-4E92A38EFCE4}" destId="{723AE469-38BA-4380-A98D-1CC3339769FF}" srcOrd="1" destOrd="0" presId="urn:microsoft.com/office/officeart/2008/layout/LinedList"/>
    <dgm:cxn modelId="{47C8338C-2AF9-4384-AA76-6FB3B4202265}" type="presParOf" srcId="{C2AEE2B4-399C-4A40-8CC6-CBE78C650EBC}" destId="{DAED2D8A-5182-40E9-ABFA-28C473825943}" srcOrd="10" destOrd="0" presId="urn:microsoft.com/office/officeart/2008/layout/LinedList"/>
    <dgm:cxn modelId="{CDABCB72-67A9-4DCA-B5C4-61C87BDBF431}" type="presParOf" srcId="{C2AEE2B4-399C-4A40-8CC6-CBE78C650EBC}" destId="{4A270146-4422-4CC3-B94B-64D637A9379E}" srcOrd="11" destOrd="0" presId="urn:microsoft.com/office/officeart/2008/layout/LinedList"/>
    <dgm:cxn modelId="{396EE817-31A0-48BF-8B65-4081C8EB44C1}" type="presParOf" srcId="{4A270146-4422-4CC3-B94B-64D637A9379E}" destId="{DFB41084-61BB-4124-979D-4120FF9BFB42}" srcOrd="0" destOrd="0" presId="urn:microsoft.com/office/officeart/2008/layout/LinedList"/>
    <dgm:cxn modelId="{6577F59A-B020-46D4-866D-41D2DE0F7E9B}" type="presParOf" srcId="{4A270146-4422-4CC3-B94B-64D637A9379E}" destId="{693021AD-C4BC-4C80-9146-7141AF86F7C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167DB9-A78C-48CB-8A85-CA3596B7B4EC}">
      <dsp:nvSpPr>
        <dsp:cNvPr id="0" name=""/>
        <dsp:cNvSpPr/>
      </dsp:nvSpPr>
      <dsp:spPr>
        <a:xfrm>
          <a:off x="316432" y="862640"/>
          <a:ext cx="514951" cy="5149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168308-F1C9-40B1-BCC1-C21AA3BD4297}">
      <dsp:nvSpPr>
        <dsp:cNvPr id="0" name=""/>
        <dsp:cNvSpPr/>
      </dsp:nvSpPr>
      <dsp:spPr>
        <a:xfrm>
          <a:off x="1739" y="1574892"/>
          <a:ext cx="1144335" cy="457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Attorneys, Public Defenders</a:t>
          </a:r>
        </a:p>
      </dsp:txBody>
      <dsp:txXfrm>
        <a:off x="1739" y="1574892"/>
        <a:ext cx="1144335" cy="457734"/>
      </dsp:txXfrm>
    </dsp:sp>
    <dsp:sp modelId="{26335FE4-5D60-4E96-9673-E75E25977D16}">
      <dsp:nvSpPr>
        <dsp:cNvPr id="0" name=""/>
        <dsp:cNvSpPr/>
      </dsp:nvSpPr>
      <dsp:spPr>
        <a:xfrm>
          <a:off x="1661027" y="862640"/>
          <a:ext cx="514951" cy="5149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96A320-A86A-43CD-8D7D-327ADAC040C9}">
      <dsp:nvSpPr>
        <dsp:cNvPr id="0" name=""/>
        <dsp:cNvSpPr/>
      </dsp:nvSpPr>
      <dsp:spPr>
        <a:xfrm>
          <a:off x="1346334" y="1574892"/>
          <a:ext cx="1144335" cy="457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Elected</a:t>
          </a:r>
          <a:br>
            <a:rPr lang="en-US" sz="1100" kern="1200"/>
          </a:br>
          <a:r>
            <a:rPr lang="en-US" sz="1100" kern="1200"/>
            <a:t>Officials</a:t>
          </a:r>
        </a:p>
      </dsp:txBody>
      <dsp:txXfrm>
        <a:off x="1346334" y="1574892"/>
        <a:ext cx="1144335" cy="457734"/>
      </dsp:txXfrm>
    </dsp:sp>
    <dsp:sp modelId="{D965C967-AE35-4CA3-9662-B930B1607069}">
      <dsp:nvSpPr>
        <dsp:cNvPr id="0" name=""/>
        <dsp:cNvSpPr/>
      </dsp:nvSpPr>
      <dsp:spPr>
        <a:xfrm>
          <a:off x="3005621" y="862640"/>
          <a:ext cx="514951" cy="5149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FD2EE5-A987-498F-AF30-0BE8A4FF375A}">
      <dsp:nvSpPr>
        <dsp:cNvPr id="0" name=""/>
        <dsp:cNvSpPr/>
      </dsp:nvSpPr>
      <dsp:spPr>
        <a:xfrm>
          <a:off x="2690929" y="1574892"/>
          <a:ext cx="1144335" cy="457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Public administrators</a:t>
          </a:r>
        </a:p>
      </dsp:txBody>
      <dsp:txXfrm>
        <a:off x="2690929" y="1574892"/>
        <a:ext cx="1144335" cy="457734"/>
      </dsp:txXfrm>
    </dsp:sp>
    <dsp:sp modelId="{BF737A59-57B9-46CC-B86F-C3EDC86DF21B}">
      <dsp:nvSpPr>
        <dsp:cNvPr id="0" name=""/>
        <dsp:cNvSpPr/>
      </dsp:nvSpPr>
      <dsp:spPr>
        <a:xfrm>
          <a:off x="4350216" y="862640"/>
          <a:ext cx="514951" cy="5149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549E50-C349-417C-A774-CDF61DD1896A}">
      <dsp:nvSpPr>
        <dsp:cNvPr id="0" name=""/>
        <dsp:cNvSpPr/>
      </dsp:nvSpPr>
      <dsp:spPr>
        <a:xfrm>
          <a:off x="4035524" y="1574892"/>
          <a:ext cx="1144335" cy="457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Social Studies Teachers</a:t>
          </a:r>
        </a:p>
      </dsp:txBody>
      <dsp:txXfrm>
        <a:off x="4035524" y="1574892"/>
        <a:ext cx="1144335" cy="457734"/>
      </dsp:txXfrm>
    </dsp:sp>
    <dsp:sp modelId="{AA5A0FA9-9480-4E4D-92DD-A3D3FB9AAEA8}">
      <dsp:nvSpPr>
        <dsp:cNvPr id="0" name=""/>
        <dsp:cNvSpPr/>
      </dsp:nvSpPr>
      <dsp:spPr>
        <a:xfrm>
          <a:off x="316432" y="2318710"/>
          <a:ext cx="514951" cy="5149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11F97D-0876-468B-A41C-9430B7DCD7BC}">
      <dsp:nvSpPr>
        <dsp:cNvPr id="0" name=""/>
        <dsp:cNvSpPr/>
      </dsp:nvSpPr>
      <dsp:spPr>
        <a:xfrm>
          <a:off x="1739" y="3030963"/>
          <a:ext cx="1144335" cy="457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University professors</a:t>
          </a:r>
        </a:p>
      </dsp:txBody>
      <dsp:txXfrm>
        <a:off x="1739" y="3030963"/>
        <a:ext cx="1144335" cy="457734"/>
      </dsp:txXfrm>
    </dsp:sp>
    <dsp:sp modelId="{44DF57B9-2402-4981-8720-3CFB8DA772C1}">
      <dsp:nvSpPr>
        <dsp:cNvPr id="0" name=""/>
        <dsp:cNvSpPr/>
      </dsp:nvSpPr>
      <dsp:spPr>
        <a:xfrm>
          <a:off x="1661027" y="2318710"/>
          <a:ext cx="514951" cy="5149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70B812-F833-494A-B4D2-3C737B6E45D6}">
      <dsp:nvSpPr>
        <dsp:cNvPr id="0" name=""/>
        <dsp:cNvSpPr/>
      </dsp:nvSpPr>
      <dsp:spPr>
        <a:xfrm>
          <a:off x="1346334" y="3030963"/>
          <a:ext cx="1144335" cy="457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Researchers and policy analysts</a:t>
          </a:r>
        </a:p>
      </dsp:txBody>
      <dsp:txXfrm>
        <a:off x="1346334" y="3030963"/>
        <a:ext cx="1144335" cy="457734"/>
      </dsp:txXfrm>
    </dsp:sp>
    <dsp:sp modelId="{36AC2547-154E-4179-9B21-C27531752CF5}">
      <dsp:nvSpPr>
        <dsp:cNvPr id="0" name=""/>
        <dsp:cNvSpPr/>
      </dsp:nvSpPr>
      <dsp:spPr>
        <a:xfrm>
          <a:off x="3005621" y="2318710"/>
          <a:ext cx="514951" cy="5149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6305E4-A2FD-4BE1-9F4B-B508F66B9ED2}">
      <dsp:nvSpPr>
        <dsp:cNvPr id="0" name=""/>
        <dsp:cNvSpPr/>
      </dsp:nvSpPr>
      <dsp:spPr>
        <a:xfrm>
          <a:off x="2690929" y="3030963"/>
          <a:ext cx="1144335" cy="457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Community advocates and non-profits</a:t>
          </a:r>
        </a:p>
      </dsp:txBody>
      <dsp:txXfrm>
        <a:off x="2690929" y="3030963"/>
        <a:ext cx="1144335" cy="457734"/>
      </dsp:txXfrm>
    </dsp:sp>
    <dsp:sp modelId="{66515B68-75DB-46FC-B199-65B3217787DD}">
      <dsp:nvSpPr>
        <dsp:cNvPr id="0" name=""/>
        <dsp:cNvSpPr/>
      </dsp:nvSpPr>
      <dsp:spPr>
        <a:xfrm>
          <a:off x="4350216" y="2318710"/>
          <a:ext cx="514951" cy="5149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33E2B9-EE1E-4634-84E5-2D40567A5596}">
      <dsp:nvSpPr>
        <dsp:cNvPr id="0" name=""/>
        <dsp:cNvSpPr/>
      </dsp:nvSpPr>
      <dsp:spPr>
        <a:xfrm>
          <a:off x="4035524" y="3030963"/>
          <a:ext cx="1144335" cy="457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And more….</a:t>
          </a:r>
        </a:p>
      </dsp:txBody>
      <dsp:txXfrm>
        <a:off x="4035524" y="3030963"/>
        <a:ext cx="1144335" cy="4577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E0F5A-079E-447E-8F10-707F4604D96A}">
      <dsp:nvSpPr>
        <dsp:cNvPr id="0" name=""/>
        <dsp:cNvSpPr/>
      </dsp:nvSpPr>
      <dsp:spPr>
        <a:xfrm>
          <a:off x="0" y="2792"/>
          <a:ext cx="670047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D6A47D2-7821-4728-93C1-C9E17001A282}">
      <dsp:nvSpPr>
        <dsp:cNvPr id="0" name=""/>
        <dsp:cNvSpPr/>
      </dsp:nvSpPr>
      <dsp:spPr>
        <a:xfrm>
          <a:off x="0" y="2792"/>
          <a:ext cx="6700470" cy="952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Seong Kang - Gun Violence as a “wicked problem”</a:t>
          </a:r>
        </a:p>
      </dsp:txBody>
      <dsp:txXfrm>
        <a:off x="0" y="2792"/>
        <a:ext cx="6700470" cy="952391"/>
      </dsp:txXfrm>
    </dsp:sp>
    <dsp:sp modelId="{A3D5B209-6E49-4425-A78D-2CD64B831E05}">
      <dsp:nvSpPr>
        <dsp:cNvPr id="0" name=""/>
        <dsp:cNvSpPr/>
      </dsp:nvSpPr>
      <dsp:spPr>
        <a:xfrm>
          <a:off x="0" y="955184"/>
          <a:ext cx="6700470" cy="0"/>
        </a:xfrm>
        <a:prstGeom prst="line">
          <a:avLst/>
        </a:prstGeom>
        <a:gradFill rotWithShape="0">
          <a:gsLst>
            <a:gs pos="0">
              <a:schemeClr val="accent5">
                <a:hueOff val="-2430430"/>
                <a:satOff val="-165"/>
                <a:lumOff val="392"/>
                <a:alphaOff val="0"/>
                <a:satMod val="103000"/>
                <a:lumMod val="102000"/>
                <a:tint val="94000"/>
              </a:schemeClr>
            </a:gs>
            <a:gs pos="50000">
              <a:schemeClr val="accent5">
                <a:hueOff val="-2430430"/>
                <a:satOff val="-165"/>
                <a:lumOff val="392"/>
                <a:alphaOff val="0"/>
                <a:satMod val="110000"/>
                <a:lumMod val="100000"/>
                <a:shade val="100000"/>
              </a:schemeClr>
            </a:gs>
            <a:gs pos="100000">
              <a:schemeClr val="accent5">
                <a:hueOff val="-2430430"/>
                <a:satOff val="-165"/>
                <a:lumOff val="392"/>
                <a:alphaOff val="0"/>
                <a:lumMod val="99000"/>
                <a:satMod val="120000"/>
                <a:shade val="78000"/>
              </a:schemeClr>
            </a:gs>
          </a:gsLst>
          <a:lin ang="5400000" scaled="0"/>
        </a:gradFill>
        <a:ln w="12700" cap="flat" cmpd="sng" algn="ctr">
          <a:solidFill>
            <a:schemeClr val="accent5">
              <a:hueOff val="-2430430"/>
              <a:satOff val="-165"/>
              <a:lumOff val="39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FE55EA5-3809-4CEC-A3A7-614295B5DD06}">
      <dsp:nvSpPr>
        <dsp:cNvPr id="0" name=""/>
        <dsp:cNvSpPr/>
      </dsp:nvSpPr>
      <dsp:spPr>
        <a:xfrm>
          <a:off x="0" y="955184"/>
          <a:ext cx="6700470" cy="952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Jeffery Williams - Civil rights and desegregation</a:t>
          </a:r>
        </a:p>
      </dsp:txBody>
      <dsp:txXfrm>
        <a:off x="0" y="955184"/>
        <a:ext cx="6700470" cy="952391"/>
      </dsp:txXfrm>
    </dsp:sp>
    <dsp:sp modelId="{977E4F38-B569-4021-B51A-DF27BA22CFD4}">
      <dsp:nvSpPr>
        <dsp:cNvPr id="0" name=""/>
        <dsp:cNvSpPr/>
      </dsp:nvSpPr>
      <dsp:spPr>
        <a:xfrm>
          <a:off x="0" y="1907575"/>
          <a:ext cx="6700470" cy="0"/>
        </a:xfrm>
        <a:prstGeom prst="line">
          <a:avLst/>
        </a:prstGeom>
        <a:gradFill rotWithShape="0">
          <a:gsLst>
            <a:gs pos="0">
              <a:schemeClr val="accent5">
                <a:hueOff val="-4860860"/>
                <a:satOff val="-330"/>
                <a:lumOff val="784"/>
                <a:alphaOff val="0"/>
                <a:satMod val="103000"/>
                <a:lumMod val="102000"/>
                <a:tint val="94000"/>
              </a:schemeClr>
            </a:gs>
            <a:gs pos="50000">
              <a:schemeClr val="accent5">
                <a:hueOff val="-4860860"/>
                <a:satOff val="-330"/>
                <a:lumOff val="784"/>
                <a:alphaOff val="0"/>
                <a:satMod val="110000"/>
                <a:lumMod val="100000"/>
                <a:shade val="100000"/>
              </a:schemeClr>
            </a:gs>
            <a:gs pos="100000">
              <a:schemeClr val="accent5">
                <a:hueOff val="-4860860"/>
                <a:satOff val="-330"/>
                <a:lumOff val="784"/>
                <a:alphaOff val="0"/>
                <a:lumMod val="99000"/>
                <a:satMod val="120000"/>
                <a:shade val="78000"/>
              </a:schemeClr>
            </a:gs>
          </a:gsLst>
          <a:lin ang="5400000" scaled="0"/>
        </a:gradFill>
        <a:ln w="12700" cap="flat" cmpd="sng" algn="ctr">
          <a:solidFill>
            <a:schemeClr val="accent5">
              <a:hueOff val="-4860860"/>
              <a:satOff val="-330"/>
              <a:lumOff val="78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1B9F770-859C-4A0E-8BB0-147D02C83AAD}">
      <dsp:nvSpPr>
        <dsp:cNvPr id="0" name=""/>
        <dsp:cNvSpPr/>
      </dsp:nvSpPr>
      <dsp:spPr>
        <a:xfrm>
          <a:off x="0" y="1907575"/>
          <a:ext cx="6700470" cy="952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Esther </a:t>
          </a:r>
          <a:r>
            <a:rPr lang="en-US" sz="2600" kern="1200" dirty="0" err="1"/>
            <a:t>Korsah</a:t>
          </a:r>
          <a:r>
            <a:rPr lang="en-US" sz="2600" kern="1200" dirty="0"/>
            <a:t> – Migration, borders and resilience</a:t>
          </a:r>
        </a:p>
      </dsp:txBody>
      <dsp:txXfrm>
        <a:off x="0" y="1907575"/>
        <a:ext cx="6700470" cy="952391"/>
      </dsp:txXfrm>
    </dsp:sp>
    <dsp:sp modelId="{0EC6BD48-2A8C-4F47-9AB3-0A2348875856}">
      <dsp:nvSpPr>
        <dsp:cNvPr id="0" name=""/>
        <dsp:cNvSpPr/>
      </dsp:nvSpPr>
      <dsp:spPr>
        <a:xfrm>
          <a:off x="0" y="2859967"/>
          <a:ext cx="6700470" cy="0"/>
        </a:xfrm>
        <a:prstGeom prst="line">
          <a:avLst/>
        </a:prstGeom>
        <a:gradFill rotWithShape="0">
          <a:gsLst>
            <a:gs pos="0">
              <a:schemeClr val="accent5">
                <a:hueOff val="-7291290"/>
                <a:satOff val="-496"/>
                <a:lumOff val="1177"/>
                <a:alphaOff val="0"/>
                <a:satMod val="103000"/>
                <a:lumMod val="102000"/>
                <a:tint val="94000"/>
              </a:schemeClr>
            </a:gs>
            <a:gs pos="50000">
              <a:schemeClr val="accent5">
                <a:hueOff val="-7291290"/>
                <a:satOff val="-496"/>
                <a:lumOff val="1177"/>
                <a:alphaOff val="0"/>
                <a:satMod val="110000"/>
                <a:lumMod val="100000"/>
                <a:shade val="100000"/>
              </a:schemeClr>
            </a:gs>
            <a:gs pos="100000">
              <a:schemeClr val="accent5">
                <a:hueOff val="-7291290"/>
                <a:satOff val="-496"/>
                <a:lumOff val="1177"/>
                <a:alphaOff val="0"/>
                <a:lumMod val="99000"/>
                <a:satMod val="120000"/>
                <a:shade val="78000"/>
              </a:schemeClr>
            </a:gs>
          </a:gsLst>
          <a:lin ang="5400000" scaled="0"/>
        </a:gradFill>
        <a:ln w="12700" cap="flat" cmpd="sng" algn="ctr">
          <a:solidFill>
            <a:schemeClr val="accent5">
              <a:hueOff val="-7291290"/>
              <a:satOff val="-496"/>
              <a:lumOff val="117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3995329-7D51-4A7B-B02E-7ED26E6D0396}">
      <dsp:nvSpPr>
        <dsp:cNvPr id="0" name=""/>
        <dsp:cNvSpPr/>
      </dsp:nvSpPr>
      <dsp:spPr>
        <a:xfrm>
          <a:off x="0" y="2859967"/>
          <a:ext cx="6700470" cy="952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Cory </a:t>
          </a:r>
          <a:r>
            <a:rPr lang="en-US" sz="2600" kern="1200" dirty="0" err="1"/>
            <a:t>Sukala</a:t>
          </a:r>
          <a:r>
            <a:rPr lang="en-US" sz="2600" kern="1200" dirty="0"/>
            <a:t> – Political theory, religion and cultural differences</a:t>
          </a:r>
        </a:p>
      </dsp:txBody>
      <dsp:txXfrm>
        <a:off x="0" y="2859967"/>
        <a:ext cx="6700470" cy="952391"/>
      </dsp:txXfrm>
    </dsp:sp>
    <dsp:sp modelId="{492DA1EA-E297-4256-A4AA-6B2B65E6149B}">
      <dsp:nvSpPr>
        <dsp:cNvPr id="0" name=""/>
        <dsp:cNvSpPr/>
      </dsp:nvSpPr>
      <dsp:spPr>
        <a:xfrm>
          <a:off x="0" y="3812358"/>
          <a:ext cx="6700470" cy="0"/>
        </a:xfrm>
        <a:prstGeom prst="line">
          <a:avLst/>
        </a:prstGeom>
        <a:gradFill rotWithShape="0">
          <a:gsLst>
            <a:gs pos="0">
              <a:schemeClr val="accent5">
                <a:hueOff val="-9721720"/>
                <a:satOff val="-661"/>
                <a:lumOff val="1569"/>
                <a:alphaOff val="0"/>
                <a:satMod val="103000"/>
                <a:lumMod val="102000"/>
                <a:tint val="94000"/>
              </a:schemeClr>
            </a:gs>
            <a:gs pos="50000">
              <a:schemeClr val="accent5">
                <a:hueOff val="-9721720"/>
                <a:satOff val="-661"/>
                <a:lumOff val="1569"/>
                <a:alphaOff val="0"/>
                <a:satMod val="110000"/>
                <a:lumMod val="100000"/>
                <a:shade val="100000"/>
              </a:schemeClr>
            </a:gs>
            <a:gs pos="100000">
              <a:schemeClr val="accent5">
                <a:hueOff val="-9721720"/>
                <a:satOff val="-661"/>
                <a:lumOff val="1569"/>
                <a:alphaOff val="0"/>
                <a:lumMod val="99000"/>
                <a:satMod val="120000"/>
                <a:shade val="78000"/>
              </a:schemeClr>
            </a:gs>
          </a:gsLst>
          <a:lin ang="5400000" scaled="0"/>
        </a:gradFill>
        <a:ln w="12700" cap="flat" cmpd="sng" algn="ctr">
          <a:solidFill>
            <a:schemeClr val="accent5">
              <a:hueOff val="-9721720"/>
              <a:satOff val="-661"/>
              <a:lumOff val="156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7358156-5E32-4CF5-A504-B152AA763B17}">
      <dsp:nvSpPr>
        <dsp:cNvPr id="0" name=""/>
        <dsp:cNvSpPr/>
      </dsp:nvSpPr>
      <dsp:spPr>
        <a:xfrm>
          <a:off x="0" y="3812358"/>
          <a:ext cx="6700470" cy="952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Sabine Hirschauer – Security studies, memory, gender and German political history</a:t>
          </a:r>
        </a:p>
      </dsp:txBody>
      <dsp:txXfrm>
        <a:off x="0" y="3812358"/>
        <a:ext cx="6700470" cy="952391"/>
      </dsp:txXfrm>
    </dsp:sp>
    <dsp:sp modelId="{DAED2D8A-5182-40E9-ABFA-28C473825943}">
      <dsp:nvSpPr>
        <dsp:cNvPr id="0" name=""/>
        <dsp:cNvSpPr/>
      </dsp:nvSpPr>
      <dsp:spPr>
        <a:xfrm>
          <a:off x="0" y="4764749"/>
          <a:ext cx="6700470" cy="0"/>
        </a:xfrm>
        <a:prstGeom prst="line">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w="12700" cap="flat" cmpd="sng" algn="ctr">
          <a:solidFill>
            <a:schemeClr val="accent5">
              <a:hueOff val="-12152150"/>
              <a:satOff val="-826"/>
              <a:lumOff val="196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FB41084-61BB-4124-979D-4120FF9BFB42}">
      <dsp:nvSpPr>
        <dsp:cNvPr id="0" name=""/>
        <dsp:cNvSpPr/>
      </dsp:nvSpPr>
      <dsp:spPr>
        <a:xfrm>
          <a:off x="0" y="4764749"/>
          <a:ext cx="6700470" cy="952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endParaRPr lang="en-US" sz="2600" kern="1200" dirty="0"/>
        </a:p>
      </dsp:txBody>
      <dsp:txXfrm>
        <a:off x="0" y="4764749"/>
        <a:ext cx="6700470" cy="95239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ED3076F8-227D-4AA1-B018-8414117B6D0D}" type="datetimeFigureOut">
              <a:rPr lang="en-US" smtClean="0"/>
              <a:t>10/22/2026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6E7C7537-7237-4522-B5F2-EC5BBD5AAE00}" type="slidenum">
              <a:rPr lang="en-US" smtClean="0"/>
              <a:t>‹#›</a:t>
            </a:fld>
            <a:endParaRPr lang="en-US"/>
          </a:p>
        </p:txBody>
      </p:sp>
    </p:spTree>
    <p:extLst>
      <p:ext uri="{BB962C8B-B14F-4D97-AF65-F5344CB8AC3E}">
        <p14:creationId xmlns:p14="http://schemas.microsoft.com/office/powerpoint/2010/main" val="3789107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7C7537-7237-4522-B5F2-EC5BBD5AAE00}" type="slidenum">
              <a:rPr lang="en-US" smtClean="0"/>
              <a:t>5</a:t>
            </a:fld>
            <a:endParaRPr lang="en-US"/>
          </a:p>
        </p:txBody>
      </p:sp>
    </p:spTree>
    <p:extLst>
      <p:ext uri="{BB962C8B-B14F-4D97-AF65-F5344CB8AC3E}">
        <p14:creationId xmlns:p14="http://schemas.microsoft.com/office/powerpoint/2010/main" val="2658238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7C7537-7237-4522-B5F2-EC5BBD5AAE00}" type="slidenum">
              <a:rPr lang="en-US" smtClean="0"/>
              <a:t>6</a:t>
            </a:fld>
            <a:endParaRPr lang="en-US"/>
          </a:p>
        </p:txBody>
      </p:sp>
    </p:spTree>
    <p:extLst>
      <p:ext uri="{BB962C8B-B14F-4D97-AF65-F5344CB8AC3E}">
        <p14:creationId xmlns:p14="http://schemas.microsoft.com/office/powerpoint/2010/main" val="2270659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F7E29-B893-3304-D6B0-6FD257CD2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70B7E-7D7E-DD26-54EC-9703C15000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27A56-2383-84E1-F61B-0CC0D52CF1FA}"/>
              </a:ext>
            </a:extLst>
          </p:cNvPr>
          <p:cNvSpPr>
            <a:spLocks noGrp="1"/>
          </p:cNvSpPr>
          <p:nvPr>
            <p:ph type="body" idx="1"/>
          </p:nvPr>
        </p:nvSpPr>
        <p:spPr/>
        <p:txBody>
          <a:bodyPr/>
          <a:lstStyle/>
          <a:p>
            <a:pPr defTabSz="924916">
              <a:defRPr/>
            </a:pPr>
            <a:endParaRPr lang="en-US" dirty="0"/>
          </a:p>
        </p:txBody>
      </p:sp>
      <p:sp>
        <p:nvSpPr>
          <p:cNvPr id="4" name="Slide Number Placeholder 3">
            <a:extLst>
              <a:ext uri="{FF2B5EF4-FFF2-40B4-BE49-F238E27FC236}">
                <a16:creationId xmlns:a16="http://schemas.microsoft.com/office/drawing/2014/main" id="{98E1E8D5-60D0-6AFD-3F8A-D845AAC03717}"/>
              </a:ext>
            </a:extLst>
          </p:cNvPr>
          <p:cNvSpPr>
            <a:spLocks noGrp="1"/>
          </p:cNvSpPr>
          <p:nvPr>
            <p:ph type="sldNum" sz="quarter" idx="5"/>
          </p:nvPr>
        </p:nvSpPr>
        <p:spPr/>
        <p:txBody>
          <a:bodyPr/>
          <a:lstStyle/>
          <a:p>
            <a:fld id="{C3CF2995-6FB3-431F-88B5-80399087493C}" type="slidenum">
              <a:rPr lang="en-US" smtClean="0"/>
              <a:pPr/>
              <a:t>11</a:t>
            </a:fld>
            <a:endParaRPr lang="en-US"/>
          </a:p>
        </p:txBody>
      </p:sp>
    </p:spTree>
    <p:extLst>
      <p:ext uri="{BB962C8B-B14F-4D97-AF65-F5344CB8AC3E}">
        <p14:creationId xmlns:p14="http://schemas.microsoft.com/office/powerpoint/2010/main" val="3076966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7C940-0D2F-BAE1-A569-73D8E324A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6E757-A3FC-C3E3-8096-24AAC88291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3456F9-FD55-4817-7F12-490465ECCDD8}"/>
              </a:ext>
            </a:extLst>
          </p:cNvPr>
          <p:cNvSpPr>
            <a:spLocks noGrp="1"/>
          </p:cNvSpPr>
          <p:nvPr>
            <p:ph type="body" idx="1"/>
          </p:nvPr>
        </p:nvSpPr>
        <p:spPr/>
        <p:txBody>
          <a:bodyPr/>
          <a:lstStyle/>
          <a:p>
            <a:pPr defTabSz="924916">
              <a:defRPr/>
            </a:pPr>
            <a:endParaRPr lang="en-US" dirty="0"/>
          </a:p>
        </p:txBody>
      </p:sp>
      <p:sp>
        <p:nvSpPr>
          <p:cNvPr id="4" name="Slide Number Placeholder 3">
            <a:extLst>
              <a:ext uri="{FF2B5EF4-FFF2-40B4-BE49-F238E27FC236}">
                <a16:creationId xmlns:a16="http://schemas.microsoft.com/office/drawing/2014/main" id="{B0216848-5771-F591-EAA6-795D1973F23F}"/>
              </a:ext>
            </a:extLst>
          </p:cNvPr>
          <p:cNvSpPr>
            <a:spLocks noGrp="1"/>
          </p:cNvSpPr>
          <p:nvPr>
            <p:ph type="sldNum" sz="quarter" idx="5"/>
          </p:nvPr>
        </p:nvSpPr>
        <p:spPr/>
        <p:txBody>
          <a:bodyPr/>
          <a:lstStyle/>
          <a:p>
            <a:fld id="{C3CF2995-6FB3-431F-88B5-80399087493C}" type="slidenum">
              <a:rPr lang="en-US" smtClean="0"/>
              <a:pPr/>
              <a:t>12</a:t>
            </a:fld>
            <a:endParaRPr lang="en-US"/>
          </a:p>
        </p:txBody>
      </p:sp>
    </p:spTree>
    <p:extLst>
      <p:ext uri="{BB962C8B-B14F-4D97-AF65-F5344CB8AC3E}">
        <p14:creationId xmlns:p14="http://schemas.microsoft.com/office/powerpoint/2010/main" val="3937130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3787C-6F75-C35F-53E2-FE42B975E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9E1FF-E13E-BD1B-8447-56BCF7E4D8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FF0A82-5871-0700-AC3F-3D701B2AEB0E}"/>
              </a:ext>
            </a:extLst>
          </p:cNvPr>
          <p:cNvSpPr>
            <a:spLocks noGrp="1"/>
          </p:cNvSpPr>
          <p:nvPr>
            <p:ph type="body" idx="1"/>
          </p:nvPr>
        </p:nvSpPr>
        <p:spPr/>
        <p:txBody>
          <a:bodyPr/>
          <a:lstStyle/>
          <a:p>
            <a:pPr marL="346843" indent="-346843">
              <a:buFont typeface="+mj-lt"/>
              <a:buAutoNum type="arabicPeriod"/>
            </a:pPr>
            <a:endParaRPr lang="en-US" dirty="0"/>
          </a:p>
        </p:txBody>
      </p:sp>
      <p:sp>
        <p:nvSpPr>
          <p:cNvPr id="4" name="Slide Number Placeholder 3">
            <a:extLst>
              <a:ext uri="{FF2B5EF4-FFF2-40B4-BE49-F238E27FC236}">
                <a16:creationId xmlns:a16="http://schemas.microsoft.com/office/drawing/2014/main" id="{538A903C-AA68-C6E2-67C7-5B6B48F33A0A}"/>
              </a:ext>
            </a:extLst>
          </p:cNvPr>
          <p:cNvSpPr>
            <a:spLocks noGrp="1"/>
          </p:cNvSpPr>
          <p:nvPr>
            <p:ph type="sldNum" sz="quarter" idx="5"/>
          </p:nvPr>
        </p:nvSpPr>
        <p:spPr/>
        <p:txBody>
          <a:bodyPr/>
          <a:lstStyle/>
          <a:p>
            <a:fld id="{C3CF2995-6FB3-431F-88B5-80399087493C}" type="slidenum">
              <a:rPr lang="en-US" smtClean="0"/>
              <a:pPr/>
              <a:t>13</a:t>
            </a:fld>
            <a:endParaRPr lang="en-US"/>
          </a:p>
        </p:txBody>
      </p:sp>
    </p:spTree>
    <p:extLst>
      <p:ext uri="{BB962C8B-B14F-4D97-AF65-F5344CB8AC3E}">
        <p14:creationId xmlns:p14="http://schemas.microsoft.com/office/powerpoint/2010/main" val="78193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60 seconds. Introduce yourself: Esther Korsah, second-year PhD student in Transborder and Global Human Dynamics (TBGD) at NMSU, with a background in Communication Studies. TBGD is an interdisciplinary program built on a federation of departments, including Anthropology, Government, and Languages and Linguistics, with related departments such as English, Gender and Sexuality Studies, Geography, History, Borderlands and Ethnic Studies, and Sociology. Students organize their work around six focus areas and choose two for their program of study. Name all six quickly, then point to the three highlighted ones as your main interests: refugees, asylum-seekers, and migration; transnational public policy and human rights; and power, inequality, and racial justice.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90 seconds, roughly 30 seconds each. Dissertation first: it asks what happens after arrival. Migration scholarship has covered why people migrate, the dangers of crossing, and structural barriers like legal violence, but far less on how women migrants and unaccompanied minors find and use support resources, and what resilience strategies they build when formal systems fall short. Mixed methods, with resource mapping and interviews in New Mexico and Texas. Second, Fentanyl in the Borderlands: a critical discourse analysis of how El Paso and Ciudad Juárez newspapers frame the crisis, and whether local proximity brings more humane coverage than the national securitized framing. Third, international students: even with lawful status, border governance and administrative procedures can produce embodied fear, which is the idea behind the title, "To cross a border is to build a border."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90 seconds, roughly 45 seconds each. First, the side project: existing research highlights a correlation between substance use and certain cancers, so I want to explore how opioid-related harm reduction programs that already exist could be adapted toward cancer prevention. It draws on my work as a harm reduction specialist and health communicator. Second, the maternal health communication study: interviews with first-generation Ghanaian immigrant mothers about whether, how, and with whom they disclose postpartum depression, using Communication Privacy Management theory, with outcomes planned as a book chapter. Close by connecting everything: across all five projects, the question is how marginalized communities navigate systems that were not built for them, and how communication and policy can do better.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increasingly expansive sub-field of ontological security studies.</a:t>
            </a:r>
            <a:endParaRPr lang="en-US" dirty="0"/>
          </a:p>
        </p:txBody>
      </p:sp>
      <p:sp>
        <p:nvSpPr>
          <p:cNvPr id="4" name="Slide Number Placeholder 3"/>
          <p:cNvSpPr>
            <a:spLocks noGrp="1"/>
          </p:cNvSpPr>
          <p:nvPr>
            <p:ph type="sldNum" sz="quarter" idx="10"/>
          </p:nvPr>
        </p:nvSpPr>
        <p:spPr/>
        <p:txBody>
          <a:bodyPr/>
          <a:lstStyle/>
          <a:p>
            <a:fld id="{403FBB2F-A3CB-4613-8110-BE189A8E4B69}" type="slidenum">
              <a:rPr lang="en-US" smtClean="0"/>
              <a:t>21</a:t>
            </a:fld>
            <a:endParaRPr lang="en-US"/>
          </a:p>
        </p:txBody>
      </p:sp>
    </p:spTree>
    <p:extLst>
      <p:ext uri="{BB962C8B-B14F-4D97-AF65-F5344CB8AC3E}">
        <p14:creationId xmlns:p14="http://schemas.microsoft.com/office/powerpoint/2010/main" val="1860832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mj-lt"/>
                <a:ea typeface="Aptos" panose="020B0004020202020204" pitchFamily="34" charset="0"/>
              </a:rPr>
              <a:t>Not only: </a:t>
            </a:r>
            <a:r>
              <a:rPr lang="en-US" b="1" dirty="0">
                <a:solidFill>
                  <a:srgbClr val="000000"/>
                </a:solidFill>
                <a:latin typeface="+mj-lt"/>
                <a:ea typeface="Aptos" panose="020B0004020202020204" pitchFamily="34" charset="0"/>
              </a:rPr>
              <a:t>gendered Cold War politics of memory constitution, BUT </a:t>
            </a:r>
            <a:r>
              <a:rPr lang="en-US" dirty="0">
                <a:solidFill>
                  <a:srgbClr val="000000"/>
                </a:solidFill>
                <a:latin typeface="+mj-lt"/>
                <a:ea typeface="Aptos" panose="020B0004020202020204" pitchFamily="34" charset="0"/>
              </a:rPr>
              <a:t>to develop an </a:t>
            </a:r>
            <a:r>
              <a:rPr lang="en-US" b="1" dirty="0">
                <a:solidFill>
                  <a:srgbClr val="000000"/>
                </a:solidFill>
                <a:latin typeface="+mj-lt"/>
                <a:ea typeface="Aptos" panose="020B0004020202020204" pitchFamily="34" charset="0"/>
              </a:rPr>
              <a:t>analytical framework </a:t>
            </a:r>
            <a:r>
              <a:rPr lang="en-US" dirty="0">
                <a:solidFill>
                  <a:srgbClr val="000000"/>
                </a:solidFill>
                <a:latin typeface="+mj-lt"/>
                <a:ea typeface="Aptos" panose="020B0004020202020204" pitchFamily="34" charset="0"/>
              </a:rPr>
              <a:t>of </a:t>
            </a:r>
          </a:p>
        </p:txBody>
      </p:sp>
      <p:sp>
        <p:nvSpPr>
          <p:cNvPr id="4" name="Slide Number Placeholder 3"/>
          <p:cNvSpPr>
            <a:spLocks noGrp="1"/>
          </p:cNvSpPr>
          <p:nvPr>
            <p:ph type="sldNum" sz="quarter" idx="10"/>
          </p:nvPr>
        </p:nvSpPr>
        <p:spPr/>
        <p:txBody>
          <a:bodyPr/>
          <a:lstStyle/>
          <a:p>
            <a:fld id="{403FBB2F-A3CB-4613-8110-BE189A8E4B69}" type="slidenum">
              <a:rPr lang="en-US" smtClean="0"/>
              <a:t>22</a:t>
            </a:fld>
            <a:endParaRPr lang="en-US"/>
          </a:p>
        </p:txBody>
      </p:sp>
    </p:spTree>
    <p:extLst>
      <p:ext uri="{BB962C8B-B14F-4D97-AF65-F5344CB8AC3E}">
        <p14:creationId xmlns:p14="http://schemas.microsoft.com/office/powerpoint/2010/main" val="957353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6286A-025E-A9B0-5E99-6DBB6D6FB7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FF6AE-5353-126C-5C7D-BCB9FCD203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020D6-0092-D8E7-6C59-6C31C3CB5585}"/>
              </a:ext>
            </a:extLst>
          </p:cNvPr>
          <p:cNvSpPr>
            <a:spLocks noGrp="1"/>
          </p:cNvSpPr>
          <p:nvPr>
            <p:ph type="body" idx="1"/>
          </p:nvPr>
        </p:nvSpPr>
        <p:spPr/>
        <p:txBody>
          <a:bodyPr/>
          <a:lstStyle/>
          <a:p>
            <a:r>
              <a:rPr lang="en-US" dirty="0">
                <a:ea typeface="Times New Roman" panose="02020603050405020304" pitchFamily="18" charset="0"/>
              </a:rPr>
              <a:t>increasingly expansive sub-field of ontological security studies.</a:t>
            </a:r>
            <a:endParaRPr lang="en-US" dirty="0"/>
          </a:p>
        </p:txBody>
      </p:sp>
      <p:sp>
        <p:nvSpPr>
          <p:cNvPr id="4" name="Slide Number Placeholder 3">
            <a:extLst>
              <a:ext uri="{FF2B5EF4-FFF2-40B4-BE49-F238E27FC236}">
                <a16:creationId xmlns:a16="http://schemas.microsoft.com/office/drawing/2014/main" id="{19300166-098B-DA2D-69C2-3D09F4524A40}"/>
              </a:ext>
            </a:extLst>
          </p:cNvPr>
          <p:cNvSpPr>
            <a:spLocks noGrp="1"/>
          </p:cNvSpPr>
          <p:nvPr>
            <p:ph type="sldNum" sz="quarter" idx="10"/>
          </p:nvPr>
        </p:nvSpPr>
        <p:spPr/>
        <p:txBody>
          <a:bodyPr/>
          <a:lstStyle/>
          <a:p>
            <a:fld id="{403FBB2F-A3CB-4613-8110-BE189A8E4B69}" type="slidenum">
              <a:rPr lang="en-US" smtClean="0"/>
              <a:t>23</a:t>
            </a:fld>
            <a:endParaRPr lang="en-US"/>
          </a:p>
        </p:txBody>
      </p:sp>
    </p:spTree>
    <p:extLst>
      <p:ext uri="{BB962C8B-B14F-4D97-AF65-F5344CB8AC3E}">
        <p14:creationId xmlns:p14="http://schemas.microsoft.com/office/powerpoint/2010/main" val="4185626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D84E6-75E1-8C03-ECFB-3CB76C4D74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E4326D-50FC-3E55-2E12-2263B77217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BBEF85-D8BE-54E0-82F0-2ED630FB4229}"/>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5" name="Footer Placeholder 4">
            <a:extLst>
              <a:ext uri="{FF2B5EF4-FFF2-40B4-BE49-F238E27FC236}">
                <a16:creationId xmlns:a16="http://schemas.microsoft.com/office/drawing/2014/main" id="{112BBEB7-B66B-8C2A-7A00-178BCBFD58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C2295-50EC-2DC0-22CB-B28BC909BB98}"/>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2370778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EB06-CECE-4ACB-348C-AC9AAA5DDE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5CA5C4-5AD3-2005-F2F0-043ACC8D9E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DD4D95-9A3E-EE8F-ED5B-7A0BD3D4E3AB}"/>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5" name="Footer Placeholder 4">
            <a:extLst>
              <a:ext uri="{FF2B5EF4-FFF2-40B4-BE49-F238E27FC236}">
                <a16:creationId xmlns:a16="http://schemas.microsoft.com/office/drawing/2014/main" id="{A4577717-2C35-FCA1-CDF0-11BE2D1E3C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3F62F7-E135-D4AB-01BE-C7E0A30B9DD2}"/>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3935980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4A36-28C9-9563-4B45-8A8FEDA9CA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79507C-E7B9-8B4B-009A-5A0B26059F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77AB6A-ADB0-54D2-9CC8-7D2E8C931EC8}"/>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5" name="Footer Placeholder 4">
            <a:extLst>
              <a:ext uri="{FF2B5EF4-FFF2-40B4-BE49-F238E27FC236}">
                <a16:creationId xmlns:a16="http://schemas.microsoft.com/office/drawing/2014/main" id="{AB07F25B-43AF-C4B5-8D4C-BC8653FBAA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D96574-55AE-685C-305D-A40F5597E452}"/>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402197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DBC35-FA8F-CB9A-CB43-C3A174A837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1766B6-56DD-90BB-7A58-32F4E065FA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737885-DE16-2F52-28FC-D04C2EBCE3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753149-C8B7-EFCD-22A7-C530A1F59B75}"/>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6" name="Footer Placeholder 5">
            <a:extLst>
              <a:ext uri="{FF2B5EF4-FFF2-40B4-BE49-F238E27FC236}">
                <a16:creationId xmlns:a16="http://schemas.microsoft.com/office/drawing/2014/main" id="{13C3856A-395E-CB16-1CFB-E071527AE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BD501F-5201-BFD5-6D13-5B56CFB378E4}"/>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1304056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2359C-54AE-A4EC-D6AD-4129F6295C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6D8F89-F094-1A20-798E-330C7A8B60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5A1E2F-F587-B8DA-332C-B517AEF895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ED8480-5048-C823-D6AD-8F35EAE14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218C6F-E97F-6FDB-9C21-49F192C2F9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982C1A-8A1C-D6E0-5AC5-30567645CF87}"/>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8" name="Footer Placeholder 7">
            <a:extLst>
              <a:ext uri="{FF2B5EF4-FFF2-40B4-BE49-F238E27FC236}">
                <a16:creationId xmlns:a16="http://schemas.microsoft.com/office/drawing/2014/main" id="{E6E7C0E1-AB93-EBDF-A5B3-016173EED5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070725-AA40-9009-0754-E2F5FCE9E068}"/>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1700999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850EC-2461-02BD-4065-B4D936C9BC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10A11F-D458-899F-E74D-3C54BB346DC5}"/>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4" name="Footer Placeholder 3">
            <a:extLst>
              <a:ext uri="{FF2B5EF4-FFF2-40B4-BE49-F238E27FC236}">
                <a16:creationId xmlns:a16="http://schemas.microsoft.com/office/drawing/2014/main" id="{21F36376-7A1B-9383-755E-32A46CFC72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A51860-DD8E-D32A-F375-5D66851BF249}"/>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284342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24BAFE-BCD3-C356-EB07-7A0E3CA63BAB}"/>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3" name="Footer Placeholder 2">
            <a:extLst>
              <a:ext uri="{FF2B5EF4-FFF2-40B4-BE49-F238E27FC236}">
                <a16:creationId xmlns:a16="http://schemas.microsoft.com/office/drawing/2014/main" id="{4D1B5BFC-55DA-AA28-2E94-249C02DA31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7174B7-75CF-EA8F-2C0E-3F8332FD9681}"/>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3828643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4B7C-22AB-693C-77AD-73A70E39B4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E42CF5-A616-C21A-8D89-91C9F975F6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485740-AA59-BBF2-BCDE-CA7CD40C13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A04A56-AECF-7C1D-EF61-0DFF5F543310}"/>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6" name="Footer Placeholder 5">
            <a:extLst>
              <a:ext uri="{FF2B5EF4-FFF2-40B4-BE49-F238E27FC236}">
                <a16:creationId xmlns:a16="http://schemas.microsoft.com/office/drawing/2014/main" id="{A7A8E3F6-987C-44CC-3A90-65DB6C68A4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48DAD2-97CB-818D-7874-A799BD84178F}"/>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1684158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C0EE9-4CBB-93FC-6003-2430E7F208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11D5B2-8A8C-A22C-6C77-7CB37C9A433F}"/>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6DC69C-C190-E289-9334-578BE547BD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F15722-17AA-F229-4AF7-3F366F583FD4}"/>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6" name="Footer Placeholder 5">
            <a:extLst>
              <a:ext uri="{FF2B5EF4-FFF2-40B4-BE49-F238E27FC236}">
                <a16:creationId xmlns:a16="http://schemas.microsoft.com/office/drawing/2014/main" id="{963EFBF4-86BF-69F3-3302-4E183CDE44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52A0F7-EA57-6660-42FC-525E85B26CA6}"/>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1564387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85F44-D142-EF96-0008-C24B206337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5A66C4-65C9-38A0-B67F-CD63A953FC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6DB789-FBAC-A3BC-051D-A94ACDB3CB9B}"/>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5" name="Footer Placeholder 4">
            <a:extLst>
              <a:ext uri="{FF2B5EF4-FFF2-40B4-BE49-F238E27FC236}">
                <a16:creationId xmlns:a16="http://schemas.microsoft.com/office/drawing/2014/main" id="{2585C4F3-5FBF-5E68-4B4F-874633FBD3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51982-1EA9-6483-2B8F-46DAE8CECEA0}"/>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3181522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FDE809-B24F-60DA-81BE-21F8D30661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98BD09-4902-9692-D9A8-4E5E5F01DE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82D1BD-39BC-27D3-8ACB-B7677E2C5E39}"/>
              </a:ext>
            </a:extLst>
          </p:cNvPr>
          <p:cNvSpPr>
            <a:spLocks noGrp="1"/>
          </p:cNvSpPr>
          <p:nvPr>
            <p:ph type="dt" sz="half" idx="10"/>
          </p:nvPr>
        </p:nvSpPr>
        <p:spPr/>
        <p:txBody>
          <a:bodyPr/>
          <a:lstStyle/>
          <a:p>
            <a:fld id="{ECAAE390-E6FF-418F-8A65-F2E8F827DBD3}" type="datetimeFigureOut">
              <a:rPr lang="en-US" smtClean="0"/>
              <a:t>10/22/2026</a:t>
            </a:fld>
            <a:endParaRPr lang="en-US"/>
          </a:p>
        </p:txBody>
      </p:sp>
      <p:sp>
        <p:nvSpPr>
          <p:cNvPr id="5" name="Footer Placeholder 4">
            <a:extLst>
              <a:ext uri="{FF2B5EF4-FFF2-40B4-BE49-F238E27FC236}">
                <a16:creationId xmlns:a16="http://schemas.microsoft.com/office/drawing/2014/main" id="{FD66437F-ED83-CAE5-F3FD-0C4B6341F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C31BE-43C5-DECD-A27B-B4F9D2CF836C}"/>
              </a:ext>
            </a:extLst>
          </p:cNvPr>
          <p:cNvSpPr>
            <a:spLocks noGrp="1"/>
          </p:cNvSpPr>
          <p:nvPr>
            <p:ph type="sldNum" sz="quarter" idx="12"/>
          </p:nvPr>
        </p:nvSpPr>
        <p:spPr/>
        <p:txBody>
          <a:bodyPr/>
          <a:lstStyle/>
          <a:p>
            <a:fld id="{28A0C9B3-460D-4AFD-9E97-5564770591A5}" type="slidenum">
              <a:rPr lang="en-US" smtClean="0"/>
              <a:t>‹#›</a:t>
            </a:fld>
            <a:endParaRPr lang="en-US"/>
          </a:p>
        </p:txBody>
      </p:sp>
    </p:spTree>
    <p:extLst>
      <p:ext uri="{BB962C8B-B14F-4D97-AF65-F5344CB8AC3E}">
        <p14:creationId xmlns:p14="http://schemas.microsoft.com/office/powerpoint/2010/main" val="94653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body">
    <p:bg>
      <p:bgPr>
        <a:solidFill>
          <a:srgbClr val="F7F2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78560"/>
            <a:ext cx="3175000" cy="1625600"/>
          </a:xfrm>
          <a:prstGeom prst="rect">
            <a:avLst/>
          </a:prstGeom>
          <a:noFill/>
          <a:ln/>
        </p:spPr>
        <p:txBody>
          <a:bodyPr wrap="square" lIns="0" tIns="0" rIns="0" bIns="0" rtlCol="0" anchor="t"/>
          <a:lstStyle>
            <a:lvl1pPr marL="0" indent="0" algn="l">
              <a:lnSpc>
                <a:spcPct val="110000"/>
              </a:lnSpc>
              <a:buNone/>
              <a:defRPr lang="en-US" sz="6400" dirty="0">
                <a:solidFill>
                  <a:srgbClr val="1F2A3A"/>
                </a:solidFill>
                <a:latin typeface="EB Garamond" pitchFamily="34" charset="0"/>
                <a:ea typeface="EB Garamond" pitchFamily="34" charset="-122"/>
                <a:cs typeface="EB Garamond" pitchFamily="34" charset="-120"/>
              </a:defRPr>
            </a:lvl1pPr>
          </a:lstStyle>
          <a:p>
            <a:pPr marL="0" indent="0" algn="l">
              <a:lnSpc>
                <a:spcPct val="110000"/>
              </a:lnSpc>
              <a:buNone/>
            </a:pPr>
            <a:endParaRPr lang="en-US" sz="6400" dirty="0"/>
          </a:p>
        </p:txBody>
      </p:sp>
      <p:sp>
        <p:nvSpPr>
          <p:cNvPr id="3" name="Text Placeholder 2"/>
          <p:cNvSpPr>
            <a:spLocks noGrp="1"/>
          </p:cNvSpPr>
          <p:nvPr>
            <p:ph type="body" idx="101"/>
          </p:nvPr>
        </p:nvSpPr>
        <p:spPr>
          <a:xfrm>
            <a:off x="812800" y="3108960"/>
            <a:ext cx="10566400" cy="2936240"/>
          </a:xfrm>
          <a:prstGeom prst="rect">
            <a:avLst/>
          </a:prstGeom>
          <a:noFill/>
          <a:ln/>
        </p:spPr>
        <p:txBody>
          <a:bodyPr wrap="square" lIns="0" tIns="0" rIns="0" bIns="0" rtlCol="0" anchor="t"/>
          <a:lstStyle>
            <a:lvl1pPr marL="0" indent="0" algn="l">
              <a:lnSpc>
                <a:spcPct val="140000"/>
              </a:lnSpc>
              <a:buNone/>
              <a:defRPr lang="en-US" sz="1600" dirty="0">
                <a:solidFill>
                  <a:srgbClr val="1F2A3A"/>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2609626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06D7A0-4068-8BFE-D7CA-8281789B67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96C94D-A73E-0491-D563-F1DD70CCCD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F6F2F5-9053-5125-AE09-20C35C949D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AAE390-E6FF-418F-8A65-F2E8F827DBD3}" type="datetimeFigureOut">
              <a:rPr lang="en-US" smtClean="0"/>
              <a:t>10/22/2026</a:t>
            </a:fld>
            <a:endParaRPr lang="en-US"/>
          </a:p>
        </p:txBody>
      </p:sp>
      <p:sp>
        <p:nvSpPr>
          <p:cNvPr id="5" name="Footer Placeholder 4">
            <a:extLst>
              <a:ext uri="{FF2B5EF4-FFF2-40B4-BE49-F238E27FC236}">
                <a16:creationId xmlns:a16="http://schemas.microsoft.com/office/drawing/2014/main" id="{1E98DD87-9D05-F6CF-304B-6D0B38237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ECF2FB7-8F8B-693C-651F-4E4DF40C3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A0C9B3-460D-4AFD-9E97-5564770591A5}" type="slidenum">
              <a:rPr lang="en-US" smtClean="0"/>
              <a:t>‹#›</a:t>
            </a:fld>
            <a:endParaRPr lang="en-US"/>
          </a:p>
        </p:txBody>
      </p:sp>
    </p:spTree>
    <p:extLst>
      <p:ext uri="{BB962C8B-B14F-4D97-AF65-F5344CB8AC3E}">
        <p14:creationId xmlns:p14="http://schemas.microsoft.com/office/powerpoint/2010/main" val="3194433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hyperlink" Target="https://honors.nmsu.edu/mcnair-scholars.html"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sv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s://deptofgov.nmsu.edu/facultydirectory/faculty-profiles.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fulbrightscholars.nmsu.edu/application.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nharvey@nmsu.edu" TargetMode="External"/><Relationship Id="rId1" Type="http://schemas.openxmlformats.org/officeDocument/2006/relationships/slideLayout" Target="../slideLayouts/slideLayout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CEC3984-8B86-8BA6-9414-DAFBA3016D40}"/>
              </a:ext>
            </a:extLst>
          </p:cNvPr>
          <p:cNvSpPr>
            <a:spLocks noGrp="1"/>
          </p:cNvSpPr>
          <p:nvPr>
            <p:ph type="title"/>
          </p:nvPr>
        </p:nvSpPr>
        <p:spPr>
          <a:xfrm>
            <a:off x="838200" y="365125"/>
            <a:ext cx="10515600" cy="1503868"/>
          </a:xfrm>
        </p:spPr>
        <p:txBody>
          <a:bodyPr>
            <a:normAutofit/>
          </a:bodyPr>
          <a:lstStyle/>
          <a:p>
            <a:pPr algn="ctr"/>
            <a:r>
              <a:rPr lang="en-US" sz="3200" dirty="0"/>
              <a:t>Department of Political Science, Public Law and Administration</a:t>
            </a:r>
            <a:br>
              <a:rPr lang="en-US" sz="3200" dirty="0"/>
            </a:br>
            <a:r>
              <a:rPr lang="en-US" sz="3200" dirty="0"/>
              <a:t>CURCA Research Showcase, October 22, 2026</a:t>
            </a:r>
            <a:br>
              <a:rPr lang="en-US" sz="3200" dirty="0"/>
            </a:br>
            <a:r>
              <a:rPr lang="en-US" sz="3200" dirty="0"/>
              <a:t>New Research in Democracy, Security, and Human Rights</a:t>
            </a:r>
          </a:p>
        </p:txBody>
      </p:sp>
      <p:sp>
        <p:nvSpPr>
          <p:cNvPr id="9" name="Content Placeholder 8">
            <a:extLst>
              <a:ext uri="{FF2B5EF4-FFF2-40B4-BE49-F238E27FC236}">
                <a16:creationId xmlns:a16="http://schemas.microsoft.com/office/drawing/2014/main" id="{29A88647-5739-5656-75FF-B69B6D516F1B}"/>
              </a:ext>
            </a:extLst>
          </p:cNvPr>
          <p:cNvSpPr>
            <a:spLocks noGrp="1"/>
          </p:cNvSpPr>
          <p:nvPr>
            <p:ph sz="half" idx="2"/>
          </p:nvPr>
        </p:nvSpPr>
        <p:spPr>
          <a:xfrm>
            <a:off x="6172200" y="1990523"/>
            <a:ext cx="5181600" cy="4186439"/>
          </a:xfrm>
        </p:spPr>
        <p:txBody>
          <a:bodyPr/>
          <a:lstStyle/>
          <a:p>
            <a:pPr marL="0" indent="0">
              <a:buNone/>
            </a:pPr>
            <a:endParaRPr lang="en-US" dirty="0"/>
          </a:p>
          <a:p>
            <a:pPr marL="0" indent="0">
              <a:buNone/>
            </a:pPr>
            <a:endParaRPr lang="en-US" dirty="0"/>
          </a:p>
        </p:txBody>
      </p:sp>
      <p:pic>
        <p:nvPicPr>
          <p:cNvPr id="10" name="Content Placeholder 9">
            <a:extLst>
              <a:ext uri="{FF2B5EF4-FFF2-40B4-BE49-F238E27FC236}">
                <a16:creationId xmlns:a16="http://schemas.microsoft.com/office/drawing/2014/main" id="{F2F8C0AE-710B-5E02-8B96-427CEFEC62E8}"/>
              </a:ext>
            </a:extLst>
          </p:cNvPr>
          <p:cNvPicPr>
            <a:picLocks noGrp="1" noChangeAspect="1"/>
          </p:cNvPicPr>
          <p:nvPr>
            <p:ph sz="half" idx="1"/>
          </p:nvPr>
        </p:nvPicPr>
        <p:blipFill>
          <a:blip r:embed="rId2"/>
          <a:stretch>
            <a:fillRect/>
          </a:stretch>
        </p:blipFill>
        <p:spPr>
          <a:xfrm>
            <a:off x="838200" y="1990524"/>
            <a:ext cx="5181600" cy="4021540"/>
          </a:xfrm>
          <a:prstGeom prst="rect">
            <a:avLst/>
          </a:prstGeom>
        </p:spPr>
      </p:pic>
      <p:pic>
        <p:nvPicPr>
          <p:cNvPr id="2" name="Picture 1">
            <a:extLst>
              <a:ext uri="{FF2B5EF4-FFF2-40B4-BE49-F238E27FC236}">
                <a16:creationId xmlns:a16="http://schemas.microsoft.com/office/drawing/2014/main" id="{0CE42161-3F47-3FDF-2B0C-A0D4AB161641}"/>
              </a:ext>
            </a:extLst>
          </p:cNvPr>
          <p:cNvPicPr>
            <a:picLocks noChangeAspect="1"/>
          </p:cNvPicPr>
          <p:nvPr/>
        </p:nvPicPr>
        <p:blipFill>
          <a:blip r:embed="rId3"/>
          <a:stretch>
            <a:fillRect/>
          </a:stretch>
        </p:blipFill>
        <p:spPr>
          <a:xfrm>
            <a:off x="6019800" y="1990523"/>
            <a:ext cx="4822371" cy="4422100"/>
          </a:xfrm>
          <a:prstGeom prst="rect">
            <a:avLst/>
          </a:prstGeom>
        </p:spPr>
      </p:pic>
    </p:spTree>
    <p:extLst>
      <p:ext uri="{BB962C8B-B14F-4D97-AF65-F5344CB8AC3E}">
        <p14:creationId xmlns:p14="http://schemas.microsoft.com/office/powerpoint/2010/main" val="587653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64E6-027E-0215-AED1-57F8E99CF712}"/>
              </a:ext>
            </a:extLst>
          </p:cNvPr>
          <p:cNvSpPr>
            <a:spLocks noGrp="1"/>
          </p:cNvSpPr>
          <p:nvPr>
            <p:ph type="title"/>
          </p:nvPr>
        </p:nvSpPr>
        <p:spPr/>
        <p:txBody>
          <a:bodyPr>
            <a:normAutofit/>
          </a:bodyPr>
          <a:lstStyle/>
          <a:p>
            <a:r>
              <a:rPr lang="en-US" dirty="0"/>
              <a:t>Research skills for successful careers in public service</a:t>
            </a:r>
          </a:p>
        </p:txBody>
      </p:sp>
      <p:graphicFrame>
        <p:nvGraphicFramePr>
          <p:cNvPr id="8" name="Content Placeholder 2">
            <a:extLst>
              <a:ext uri="{FF2B5EF4-FFF2-40B4-BE49-F238E27FC236}">
                <a16:creationId xmlns:a16="http://schemas.microsoft.com/office/drawing/2014/main" id="{CFD572B8-E227-603D-09C0-2D89AE555633}"/>
              </a:ext>
            </a:extLst>
          </p:cNvPr>
          <p:cNvGraphicFramePr>
            <a:graphicFrameLocks noGrp="1"/>
          </p:cNvGraphicFramePr>
          <p:nvPr>
            <p:ph sz="half" idx="1"/>
            <p:extLst>
              <p:ext uri="{D42A27DB-BD31-4B8C-83A1-F6EECF244321}">
                <p14:modId xmlns:p14="http://schemas.microsoft.com/office/powerpoint/2010/main" val="1484472459"/>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95CDA030-16EA-6396-1A69-7061BE88D72C}"/>
              </a:ext>
            </a:extLst>
          </p:cNvPr>
          <p:cNvSpPr>
            <a:spLocks noGrp="1"/>
          </p:cNvSpPr>
          <p:nvPr>
            <p:ph sz="half" idx="2"/>
          </p:nvPr>
        </p:nvSpPr>
        <p:spPr/>
        <p:txBody>
          <a:bodyPr>
            <a:normAutofit/>
          </a:bodyPr>
          <a:lstStyle/>
          <a:p>
            <a:endParaRPr lang="en-US" dirty="0"/>
          </a:p>
          <a:p>
            <a:r>
              <a:rPr lang="en-US" dirty="0"/>
              <a:t>Life-long career value of strong research skills</a:t>
            </a:r>
          </a:p>
          <a:p>
            <a:r>
              <a:rPr lang="en-US" dirty="0"/>
              <a:t>Ethical and collaborative research to effectively address societal needs</a:t>
            </a:r>
          </a:p>
          <a:p>
            <a:r>
              <a:rPr lang="en-US" dirty="0"/>
              <a:t>Median salary: $67k (based on 200 of our graduates reporting salaries in 2010-25)</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47911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D2E623-63AA-62D1-4C98-CC63F6DF4DE6}"/>
              </a:ext>
            </a:extLst>
          </p:cNvPr>
          <p:cNvSpPr>
            <a:spLocks noGrp="1"/>
          </p:cNvSpPr>
          <p:nvPr>
            <p:ph type="title"/>
          </p:nvPr>
        </p:nvSpPr>
        <p:spPr>
          <a:xfrm>
            <a:off x="838200" y="1412488"/>
            <a:ext cx="2899189" cy="4363844"/>
          </a:xfrm>
        </p:spPr>
        <p:txBody>
          <a:bodyPr>
            <a:normAutofit/>
          </a:bodyPr>
          <a:lstStyle/>
          <a:p>
            <a:r>
              <a:rPr lang="en-US" sz="4000">
                <a:solidFill>
                  <a:srgbClr val="FFFFFF"/>
                </a:solidFill>
              </a:rPr>
              <a:t>Develop your research skills in Spring 2027</a:t>
            </a:r>
          </a:p>
        </p:txBody>
      </p:sp>
      <p:sp>
        <p:nvSpPr>
          <p:cNvPr id="3" name="Content Placeholder 2">
            <a:extLst>
              <a:ext uri="{FF2B5EF4-FFF2-40B4-BE49-F238E27FC236}">
                <a16:creationId xmlns:a16="http://schemas.microsoft.com/office/drawing/2014/main" id="{3AC1F08C-6486-8AA0-E86D-2759A2373466}"/>
              </a:ext>
            </a:extLst>
          </p:cNvPr>
          <p:cNvSpPr>
            <a:spLocks noGrp="1"/>
          </p:cNvSpPr>
          <p:nvPr>
            <p:ph sz="half" idx="1"/>
          </p:nvPr>
        </p:nvSpPr>
        <p:spPr>
          <a:xfrm>
            <a:off x="4380855" y="1412489"/>
            <a:ext cx="3427283" cy="4363844"/>
          </a:xfrm>
        </p:spPr>
        <p:txBody>
          <a:bodyPr>
            <a:normAutofit/>
          </a:bodyPr>
          <a:lstStyle/>
          <a:p>
            <a:r>
              <a:rPr lang="en-US" sz="2000"/>
              <a:t>POLS 300 Political Research Skills (Dr. Conner, MW 12.00-1.15)</a:t>
            </a:r>
          </a:p>
          <a:p>
            <a:r>
              <a:rPr lang="en-US" sz="2000"/>
              <a:t>POLS 359 American Public Polling (Dr. Gomez, TR 12.00-1.15)</a:t>
            </a:r>
          </a:p>
          <a:p>
            <a:r>
              <a:rPr lang="en-US" sz="2000"/>
              <a:t>All upper-division POLS courses require research papers, presentations, or simulations</a:t>
            </a:r>
          </a:p>
          <a:p>
            <a:endParaRPr lang="en-US" sz="2000"/>
          </a:p>
          <a:p>
            <a:endParaRPr lang="en-US" sz="2000"/>
          </a:p>
          <a:p>
            <a:endParaRPr lang="en-US" sz="200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94311A9-65C7-BAD0-8038-80CBD1B1271A}"/>
              </a:ext>
            </a:extLst>
          </p:cNvPr>
          <p:cNvSpPr>
            <a:spLocks noGrp="1"/>
          </p:cNvSpPr>
          <p:nvPr>
            <p:ph sz="half" idx="2"/>
          </p:nvPr>
        </p:nvSpPr>
        <p:spPr>
          <a:xfrm>
            <a:off x="8451604" y="1412489"/>
            <a:ext cx="3197701" cy="4363844"/>
          </a:xfrm>
        </p:spPr>
        <p:txBody>
          <a:bodyPr>
            <a:normAutofit/>
          </a:bodyPr>
          <a:lstStyle/>
          <a:p>
            <a:r>
              <a:rPr lang="en-US" sz="2000"/>
              <a:t>Sundt Honors Seminar; HONS 470V (Dr. Hirschauer, TR 10.30-11.45)</a:t>
            </a:r>
          </a:p>
          <a:p>
            <a:r>
              <a:rPr lang="en-US" sz="2000"/>
              <a:t>Honors Thesis in Politics: Ask for one of our faculty mentors</a:t>
            </a:r>
          </a:p>
          <a:p>
            <a:r>
              <a:rPr lang="en-US" sz="2000"/>
              <a:t>TRIO McNair Program (towards a Ph.D): </a:t>
            </a:r>
            <a:r>
              <a:rPr lang="en-US" sz="2000">
                <a:hlinkClick r:id="rId2"/>
              </a:rPr>
              <a:t>https://honors.nmsu.edu/mcnair-scholars.html</a:t>
            </a:r>
            <a:endParaRPr lang="en-US" sz="2000"/>
          </a:p>
          <a:p>
            <a:r>
              <a:rPr lang="en-US" sz="2000"/>
              <a:t>Present at URCAS</a:t>
            </a:r>
          </a:p>
        </p:txBody>
      </p:sp>
    </p:spTree>
    <p:extLst>
      <p:ext uri="{BB962C8B-B14F-4D97-AF65-F5344CB8AC3E}">
        <p14:creationId xmlns:p14="http://schemas.microsoft.com/office/powerpoint/2010/main" val="467585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7777B-9511-3130-9523-4E0E6720AD29}"/>
              </a:ext>
            </a:extLst>
          </p:cNvPr>
          <p:cNvSpPr>
            <a:spLocks noGrp="1"/>
          </p:cNvSpPr>
          <p:nvPr>
            <p:ph type="title"/>
          </p:nvPr>
        </p:nvSpPr>
        <p:spPr/>
        <p:txBody>
          <a:bodyPr/>
          <a:lstStyle/>
          <a:p>
            <a:pPr marL="228600" indent="-228600">
              <a:buFont typeface="Arial" panose="020B0604020202020204" pitchFamily="34" charset="0"/>
              <a:buChar char="•"/>
            </a:pPr>
            <a:r>
              <a:rPr lang="en-US" dirty="0"/>
              <a:t> Student clubs and research experience</a:t>
            </a:r>
          </a:p>
        </p:txBody>
      </p:sp>
      <p:sp>
        <p:nvSpPr>
          <p:cNvPr id="4" name="Text Placeholder 3">
            <a:extLst>
              <a:ext uri="{FF2B5EF4-FFF2-40B4-BE49-F238E27FC236}">
                <a16:creationId xmlns:a16="http://schemas.microsoft.com/office/drawing/2014/main" id="{1BDCB0BF-B797-AD9E-1854-D1E7FE3620CD}"/>
              </a:ext>
            </a:extLst>
          </p:cNvPr>
          <p:cNvSpPr>
            <a:spLocks noGrp="1"/>
          </p:cNvSpPr>
          <p:nvPr>
            <p:ph type="body" idx="1"/>
          </p:nvPr>
        </p:nvSpPr>
        <p:spPr/>
        <p:txBody>
          <a:bodyPr>
            <a:normAutofit fontScale="70000" lnSpcReduction="20000"/>
          </a:bodyPr>
          <a:lstStyle/>
          <a:p>
            <a:pPr marL="228600" indent="-228600">
              <a:buFont typeface="Arial" panose="020B0604020202020204" pitchFamily="34" charset="0"/>
              <a:buChar char="•"/>
            </a:pPr>
            <a:endParaRPr lang="en-US" dirty="0"/>
          </a:p>
          <a:p>
            <a:pPr marL="228600" indent="-228600">
              <a:buFont typeface="Arial" panose="020B0604020202020204" pitchFamily="34" charset="0"/>
              <a:buChar char="•"/>
            </a:pPr>
            <a:r>
              <a:rPr lang="en-US" dirty="0"/>
              <a:t>Pi Sigma Alpha National Political Science Honor Society – national conference in DC</a:t>
            </a:r>
          </a:p>
          <a:p>
            <a:endParaRPr lang="en-US" dirty="0"/>
          </a:p>
        </p:txBody>
      </p:sp>
      <p:sp>
        <p:nvSpPr>
          <p:cNvPr id="5" name="Content Placeholder 4">
            <a:extLst>
              <a:ext uri="{FF2B5EF4-FFF2-40B4-BE49-F238E27FC236}">
                <a16:creationId xmlns:a16="http://schemas.microsoft.com/office/drawing/2014/main" id="{E4B79B1F-6195-E3EE-E576-91B3E667B168}"/>
              </a:ext>
            </a:extLst>
          </p:cNvPr>
          <p:cNvSpPr>
            <a:spLocks noGrp="1"/>
          </p:cNvSpPr>
          <p:nvPr>
            <p:ph sz="half" idx="2"/>
          </p:nvPr>
        </p:nvSpPr>
        <p:spPr>
          <a:xfrm>
            <a:off x="1754493" y="2625654"/>
            <a:ext cx="3550411" cy="3564009"/>
          </a:xfrm>
        </p:spPr>
        <p:txBody>
          <a:bodyPr>
            <a:normAutofit/>
          </a:bodyPr>
          <a:lstStyle/>
          <a:p>
            <a:endParaRPr lang="en-US" dirty="0"/>
          </a:p>
        </p:txBody>
      </p:sp>
      <p:sp>
        <p:nvSpPr>
          <p:cNvPr id="6" name="Text Placeholder 5">
            <a:extLst>
              <a:ext uri="{FF2B5EF4-FFF2-40B4-BE49-F238E27FC236}">
                <a16:creationId xmlns:a16="http://schemas.microsoft.com/office/drawing/2014/main" id="{E3FA8BB5-9247-1968-83F8-12941F5607E5}"/>
              </a:ext>
            </a:extLst>
          </p:cNvPr>
          <p:cNvSpPr>
            <a:spLocks noGrp="1"/>
          </p:cNvSpPr>
          <p:nvPr>
            <p:ph type="body" sz="quarter" idx="3"/>
          </p:nvPr>
        </p:nvSpPr>
        <p:spPr/>
        <p:txBody>
          <a:bodyPr>
            <a:normAutofit fontScale="70000" lnSpcReduction="20000"/>
          </a:bodyPr>
          <a:lstStyle/>
          <a:p>
            <a:pPr marL="228600" indent="-228600">
              <a:buFont typeface="Arial" panose="020B0604020202020204" pitchFamily="34" charset="0"/>
              <a:buChar char="•"/>
            </a:pPr>
            <a:r>
              <a:rPr lang="en-US" dirty="0"/>
              <a:t>Model United Nations – national conferences in NYC, DC, and international (Germany, Japan)</a:t>
            </a:r>
          </a:p>
          <a:p>
            <a:endParaRPr lang="en-US" dirty="0"/>
          </a:p>
        </p:txBody>
      </p:sp>
      <p:pic>
        <p:nvPicPr>
          <p:cNvPr id="10" name="Content Placeholder 9">
            <a:extLst>
              <a:ext uri="{FF2B5EF4-FFF2-40B4-BE49-F238E27FC236}">
                <a16:creationId xmlns:a16="http://schemas.microsoft.com/office/drawing/2014/main" id="{652F3E72-3224-7CE9-5FC4-379323C761F3}"/>
              </a:ext>
            </a:extLst>
          </p:cNvPr>
          <p:cNvPicPr>
            <a:picLocks noGrp="1" noChangeAspect="1"/>
          </p:cNvPicPr>
          <p:nvPr>
            <p:ph sz="quarter" idx="4"/>
          </p:nvPr>
        </p:nvPicPr>
        <p:blipFill>
          <a:blip r:embed="rId2"/>
          <a:stretch>
            <a:fillRect/>
          </a:stretch>
        </p:blipFill>
        <p:spPr>
          <a:xfrm>
            <a:off x="7382073" y="2505075"/>
            <a:ext cx="2763441" cy="3684588"/>
          </a:xfrm>
          <a:prstGeom prst="rect">
            <a:avLst/>
          </a:prstGeom>
        </p:spPr>
      </p:pic>
      <p:grpSp>
        <p:nvGrpSpPr>
          <p:cNvPr id="8" name="Group 2">
            <a:extLst>
              <a:ext uri="{FF2B5EF4-FFF2-40B4-BE49-F238E27FC236}">
                <a16:creationId xmlns:a16="http://schemas.microsoft.com/office/drawing/2014/main" id="{0D18E035-E21F-2A91-A9E4-0583EE0ACF2F}"/>
              </a:ext>
            </a:extLst>
          </p:cNvPr>
          <p:cNvGrpSpPr/>
          <p:nvPr/>
        </p:nvGrpSpPr>
        <p:grpSpPr>
          <a:xfrm>
            <a:off x="1710838" y="2505074"/>
            <a:ext cx="3637723" cy="3684589"/>
            <a:chOff x="0" y="0"/>
            <a:chExt cx="1025661" cy="1415744"/>
          </a:xfrm>
        </p:grpSpPr>
        <p:sp>
          <p:nvSpPr>
            <p:cNvPr id="9" name="Freeform 3">
              <a:extLst>
                <a:ext uri="{FF2B5EF4-FFF2-40B4-BE49-F238E27FC236}">
                  <a16:creationId xmlns:a16="http://schemas.microsoft.com/office/drawing/2014/main" id="{E0235556-C971-0757-C55C-51D04F177A41}"/>
                </a:ext>
              </a:extLst>
            </p:cNvPr>
            <p:cNvSpPr/>
            <p:nvPr/>
          </p:nvSpPr>
          <p:spPr>
            <a:xfrm>
              <a:off x="0" y="0"/>
              <a:ext cx="1025661" cy="1415744"/>
            </a:xfrm>
            <a:custGeom>
              <a:avLst/>
              <a:gdLst/>
              <a:ahLst/>
              <a:cxnLst/>
              <a:rect l="l" t="t" r="r" b="b"/>
              <a:pathLst>
                <a:path w="1025661" h="1415744">
                  <a:moveTo>
                    <a:pt x="0" y="0"/>
                  </a:moveTo>
                  <a:lnTo>
                    <a:pt x="1025661" y="0"/>
                  </a:lnTo>
                  <a:lnTo>
                    <a:pt x="1025661" y="1415744"/>
                  </a:lnTo>
                  <a:lnTo>
                    <a:pt x="0" y="1415744"/>
                  </a:lnTo>
                  <a:close/>
                </a:path>
              </a:pathLst>
            </a:custGeom>
            <a:blipFill>
              <a:blip r:embed="rId3"/>
              <a:stretch>
                <a:fillRect l="-57664" t="-11242" r="-47068"/>
              </a:stretch>
            </a:blipFill>
          </p:spPr>
          <p:txBody>
            <a:bodyPr/>
            <a:lstStyle/>
            <a:p>
              <a:endParaRPr lang="en-US"/>
            </a:p>
          </p:txBody>
        </p:sp>
      </p:grpSp>
    </p:spTree>
    <p:extLst>
      <p:ext uri="{BB962C8B-B14F-4D97-AF65-F5344CB8AC3E}">
        <p14:creationId xmlns:p14="http://schemas.microsoft.com/office/powerpoint/2010/main" val="3607846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8362552" y="1014763"/>
            <a:ext cx="3446510" cy="5460299"/>
            <a:chOff x="0" y="0"/>
            <a:chExt cx="400466" cy="634457"/>
          </a:xfrm>
        </p:grpSpPr>
        <p:sp>
          <p:nvSpPr>
            <p:cNvPr id="3" name="Freeform 3"/>
            <p:cNvSpPr/>
            <p:nvPr/>
          </p:nvSpPr>
          <p:spPr>
            <a:xfrm>
              <a:off x="0" y="0"/>
              <a:ext cx="400466" cy="634457"/>
            </a:xfrm>
            <a:custGeom>
              <a:avLst/>
              <a:gdLst/>
              <a:ahLst/>
              <a:cxnLst/>
              <a:rect l="l" t="t" r="r" b="b"/>
              <a:pathLst>
                <a:path w="400466" h="634457">
                  <a:moveTo>
                    <a:pt x="0" y="0"/>
                  </a:moveTo>
                  <a:lnTo>
                    <a:pt x="400466" y="0"/>
                  </a:lnTo>
                  <a:lnTo>
                    <a:pt x="400466" y="634457"/>
                  </a:lnTo>
                  <a:lnTo>
                    <a:pt x="0" y="634457"/>
                  </a:lnTo>
                  <a:close/>
                </a:path>
              </a:pathLst>
            </a:custGeom>
            <a:blipFill>
              <a:blip r:embed="rId3"/>
              <a:stretch>
                <a:fillRect l="-20762" t="-33768" r="-72739" b="-29081"/>
              </a:stretch>
            </a:blipFill>
          </p:spPr>
          <p:txBody>
            <a:bodyPr/>
            <a:lstStyle/>
            <a:p>
              <a:endParaRPr lang="en-US" sz="1200"/>
            </a:p>
          </p:txBody>
        </p:sp>
      </p:grpSp>
      <p:grpSp>
        <p:nvGrpSpPr>
          <p:cNvPr id="4" name="Group 4"/>
          <p:cNvGrpSpPr/>
          <p:nvPr/>
        </p:nvGrpSpPr>
        <p:grpSpPr>
          <a:xfrm>
            <a:off x="381402" y="3744913"/>
            <a:ext cx="3449583" cy="2730149"/>
            <a:chOff x="0" y="0"/>
            <a:chExt cx="400823" cy="317229"/>
          </a:xfrm>
        </p:grpSpPr>
        <p:sp>
          <p:nvSpPr>
            <p:cNvPr id="5" name="Freeform 5"/>
            <p:cNvSpPr/>
            <p:nvPr/>
          </p:nvSpPr>
          <p:spPr>
            <a:xfrm>
              <a:off x="0" y="0"/>
              <a:ext cx="400823" cy="317229"/>
            </a:xfrm>
            <a:custGeom>
              <a:avLst/>
              <a:gdLst/>
              <a:ahLst/>
              <a:cxnLst/>
              <a:rect l="l" t="t" r="r" b="b"/>
              <a:pathLst>
                <a:path w="400823" h="317229">
                  <a:moveTo>
                    <a:pt x="0" y="0"/>
                  </a:moveTo>
                  <a:lnTo>
                    <a:pt x="400823" y="0"/>
                  </a:lnTo>
                  <a:lnTo>
                    <a:pt x="400823" y="317229"/>
                  </a:lnTo>
                  <a:lnTo>
                    <a:pt x="0" y="317229"/>
                  </a:lnTo>
                  <a:close/>
                </a:path>
              </a:pathLst>
            </a:custGeom>
            <a:blipFill>
              <a:blip r:embed="rId4"/>
              <a:stretch>
                <a:fillRect t="-43506" b="-24961"/>
              </a:stretch>
            </a:blipFill>
          </p:spPr>
          <p:txBody>
            <a:bodyPr/>
            <a:lstStyle/>
            <a:p>
              <a:endParaRPr lang="en-US" sz="1200"/>
            </a:p>
          </p:txBody>
        </p:sp>
      </p:grpSp>
      <p:sp>
        <p:nvSpPr>
          <p:cNvPr id="6" name="TextBox 6"/>
          <p:cNvSpPr txBox="1"/>
          <p:nvPr/>
        </p:nvSpPr>
        <p:spPr>
          <a:xfrm>
            <a:off x="4268367" y="1703070"/>
            <a:ext cx="3655267" cy="4964692"/>
          </a:xfrm>
          <a:prstGeom prst="rect">
            <a:avLst/>
          </a:prstGeom>
        </p:spPr>
        <p:txBody>
          <a:bodyPr lIns="0" tIns="0" rIns="0" bIns="0" rtlCol="0" anchor="t">
            <a:spAutoFit/>
          </a:bodyPr>
          <a:lstStyle/>
          <a:p>
            <a:pPr>
              <a:lnSpc>
                <a:spcPts val="2559"/>
              </a:lnSpc>
            </a:pPr>
            <a:r>
              <a:rPr lang="en-US" sz="1599">
                <a:solidFill>
                  <a:srgbClr val="FFFFFF"/>
                </a:solidFill>
                <a:latin typeface="TT Interphases"/>
                <a:ea typeface="TT Interphases"/>
                <a:cs typeface="TT Interphases"/>
                <a:sym typeface="TT Interphases"/>
              </a:rPr>
              <a:t>NMSU’s Pi Sigma Alpha Eta Eta Chapter is focused on promoting politics among the student body. Through our research opportunities, students can travel to Washington, D.C., and present their research on a national level. For many of our students, last year was the first time presenting research at a conference. This was a great opportunity for us to practice our research and public speaking skills. Unlike other research opportunities, we got to choose our research topics and learned more about what we are passionate about. </a:t>
            </a:r>
          </a:p>
        </p:txBody>
      </p:sp>
      <p:sp>
        <p:nvSpPr>
          <p:cNvPr id="7" name="TextBox 7"/>
          <p:cNvSpPr txBox="1"/>
          <p:nvPr/>
        </p:nvSpPr>
        <p:spPr>
          <a:xfrm>
            <a:off x="382938" y="421048"/>
            <a:ext cx="8948628" cy="1078629"/>
          </a:xfrm>
          <a:prstGeom prst="rect">
            <a:avLst/>
          </a:prstGeom>
        </p:spPr>
        <p:txBody>
          <a:bodyPr lIns="0" tIns="0" rIns="0" bIns="0" rtlCol="0" anchor="t">
            <a:spAutoFit/>
          </a:bodyPr>
          <a:lstStyle/>
          <a:p>
            <a:pPr marL="0" lvl="1">
              <a:lnSpc>
                <a:spcPts val="8333"/>
              </a:lnSpc>
              <a:spcBef>
                <a:spcPct val="0"/>
              </a:spcBef>
            </a:pPr>
            <a:r>
              <a:rPr lang="en-US" sz="8333" spc="-249">
                <a:solidFill>
                  <a:srgbClr val="FFFFFF"/>
                </a:solidFill>
                <a:latin typeface="Anton"/>
                <a:ea typeface="Anton"/>
                <a:cs typeface="Anton"/>
                <a:sym typeface="Anton"/>
              </a:rPr>
              <a:t>PSA ETA ETA CHAPTER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2976634" y="2722717"/>
            <a:ext cx="763173" cy="763173"/>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999"/>
            </a:solidFill>
          </p:spPr>
          <p:txBody>
            <a:bodyPr/>
            <a:lstStyle/>
            <a:p>
              <a:endParaRPr lang="en-US" sz="1200"/>
            </a:p>
          </p:txBody>
        </p:sp>
        <p:sp>
          <p:nvSpPr>
            <p:cNvPr id="4" name="TextBox 4"/>
            <p:cNvSpPr txBox="1"/>
            <p:nvPr/>
          </p:nvSpPr>
          <p:spPr>
            <a:xfrm>
              <a:off x="76200" y="76200"/>
              <a:ext cx="660400" cy="660400"/>
            </a:xfrm>
            <a:prstGeom prst="rect">
              <a:avLst/>
            </a:prstGeom>
          </p:spPr>
          <p:txBody>
            <a:bodyPr lIns="33867" tIns="33867" rIns="33867" bIns="33867" rtlCol="0" anchor="ctr"/>
            <a:lstStyle/>
            <a:p>
              <a:pPr algn="ctr">
                <a:lnSpc>
                  <a:spcPts val="2559"/>
                </a:lnSpc>
              </a:pPr>
              <a:r>
                <a:rPr lang="en-US" sz="2133">
                  <a:solidFill>
                    <a:srgbClr val="171E19"/>
                  </a:solidFill>
                  <a:latin typeface="Anton"/>
                  <a:ea typeface="Anton"/>
                  <a:cs typeface="Anton"/>
                  <a:sym typeface="Anton"/>
                </a:rPr>
                <a:t>P</a:t>
              </a:r>
            </a:p>
          </p:txBody>
        </p:sp>
      </p:grpSp>
      <p:grpSp>
        <p:nvGrpSpPr>
          <p:cNvPr id="5" name="Group 5"/>
          <p:cNvGrpSpPr/>
          <p:nvPr/>
        </p:nvGrpSpPr>
        <p:grpSpPr>
          <a:xfrm>
            <a:off x="8689696" y="2717395"/>
            <a:ext cx="763173" cy="763173"/>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999"/>
            </a:solidFill>
          </p:spPr>
          <p:txBody>
            <a:bodyPr/>
            <a:lstStyle/>
            <a:p>
              <a:endParaRPr lang="en-US" sz="1200"/>
            </a:p>
          </p:txBody>
        </p:sp>
        <p:sp>
          <p:nvSpPr>
            <p:cNvPr id="7" name="TextBox 7"/>
            <p:cNvSpPr txBox="1"/>
            <p:nvPr/>
          </p:nvSpPr>
          <p:spPr>
            <a:xfrm>
              <a:off x="76200" y="76200"/>
              <a:ext cx="660400" cy="660400"/>
            </a:xfrm>
            <a:prstGeom prst="rect">
              <a:avLst/>
            </a:prstGeom>
          </p:spPr>
          <p:txBody>
            <a:bodyPr lIns="33867" tIns="33867" rIns="33867" bIns="33867" rtlCol="0" anchor="ctr"/>
            <a:lstStyle/>
            <a:p>
              <a:pPr algn="ctr">
                <a:lnSpc>
                  <a:spcPts val="2559"/>
                </a:lnSpc>
              </a:pPr>
              <a:r>
                <a:rPr lang="en-US" sz="2133">
                  <a:solidFill>
                    <a:srgbClr val="171E19"/>
                  </a:solidFill>
                  <a:latin typeface="Anton"/>
                  <a:ea typeface="Anton"/>
                  <a:cs typeface="Anton"/>
                  <a:sym typeface="Anton"/>
                </a:rPr>
                <a:t>VP</a:t>
              </a:r>
            </a:p>
          </p:txBody>
        </p:sp>
      </p:grpSp>
      <p:grpSp>
        <p:nvGrpSpPr>
          <p:cNvPr id="8" name="Group 8"/>
          <p:cNvGrpSpPr/>
          <p:nvPr/>
        </p:nvGrpSpPr>
        <p:grpSpPr>
          <a:xfrm>
            <a:off x="6096000" y="1320192"/>
            <a:ext cx="2384145" cy="3557581"/>
            <a:chOff x="0" y="0"/>
            <a:chExt cx="554050" cy="826743"/>
          </a:xfrm>
        </p:grpSpPr>
        <p:sp>
          <p:nvSpPr>
            <p:cNvPr id="9" name="Freeform 9"/>
            <p:cNvSpPr/>
            <p:nvPr/>
          </p:nvSpPr>
          <p:spPr>
            <a:xfrm>
              <a:off x="0" y="0"/>
              <a:ext cx="554050" cy="826743"/>
            </a:xfrm>
            <a:custGeom>
              <a:avLst/>
              <a:gdLst/>
              <a:ahLst/>
              <a:cxnLst/>
              <a:rect l="l" t="t" r="r" b="b"/>
              <a:pathLst>
                <a:path w="554050" h="826743">
                  <a:moveTo>
                    <a:pt x="0" y="0"/>
                  </a:moveTo>
                  <a:lnTo>
                    <a:pt x="554050" y="0"/>
                  </a:lnTo>
                  <a:lnTo>
                    <a:pt x="554050" y="826743"/>
                  </a:lnTo>
                  <a:lnTo>
                    <a:pt x="0" y="826743"/>
                  </a:lnTo>
                  <a:close/>
                </a:path>
              </a:pathLst>
            </a:custGeom>
            <a:blipFill>
              <a:blip r:embed="rId3"/>
              <a:stretch>
                <a:fillRect l="-35303" r="-88523"/>
              </a:stretch>
            </a:blipFill>
          </p:spPr>
          <p:txBody>
            <a:bodyPr/>
            <a:lstStyle/>
            <a:p>
              <a:endParaRPr lang="en-US" sz="1200"/>
            </a:p>
          </p:txBody>
        </p:sp>
      </p:grpSp>
      <p:grpSp>
        <p:nvGrpSpPr>
          <p:cNvPr id="10" name="Group 10"/>
          <p:cNvGrpSpPr/>
          <p:nvPr/>
        </p:nvGrpSpPr>
        <p:grpSpPr>
          <a:xfrm>
            <a:off x="382938" y="1325514"/>
            <a:ext cx="2384145" cy="3557581"/>
            <a:chOff x="0" y="0"/>
            <a:chExt cx="554050" cy="826743"/>
          </a:xfrm>
        </p:grpSpPr>
        <p:sp>
          <p:nvSpPr>
            <p:cNvPr id="11" name="Freeform 11"/>
            <p:cNvSpPr/>
            <p:nvPr/>
          </p:nvSpPr>
          <p:spPr>
            <a:xfrm>
              <a:off x="0" y="0"/>
              <a:ext cx="554050" cy="826743"/>
            </a:xfrm>
            <a:custGeom>
              <a:avLst/>
              <a:gdLst/>
              <a:ahLst/>
              <a:cxnLst/>
              <a:rect l="l" t="t" r="r" b="b"/>
              <a:pathLst>
                <a:path w="554050" h="826743">
                  <a:moveTo>
                    <a:pt x="0" y="0"/>
                  </a:moveTo>
                  <a:lnTo>
                    <a:pt x="554050" y="0"/>
                  </a:lnTo>
                  <a:lnTo>
                    <a:pt x="554050" y="826743"/>
                  </a:lnTo>
                  <a:lnTo>
                    <a:pt x="0" y="826743"/>
                  </a:lnTo>
                  <a:close/>
                </a:path>
              </a:pathLst>
            </a:custGeom>
            <a:blipFill>
              <a:blip r:embed="rId4"/>
              <a:stretch>
                <a:fillRect l="-87864" r="-35963"/>
              </a:stretch>
            </a:blipFill>
          </p:spPr>
          <p:txBody>
            <a:bodyPr/>
            <a:lstStyle/>
            <a:p>
              <a:endParaRPr lang="en-US" sz="1200"/>
            </a:p>
          </p:txBody>
        </p:sp>
      </p:grpSp>
      <p:sp>
        <p:nvSpPr>
          <p:cNvPr id="12" name="TextBox 12"/>
          <p:cNvSpPr txBox="1"/>
          <p:nvPr/>
        </p:nvSpPr>
        <p:spPr>
          <a:xfrm>
            <a:off x="382938" y="5665650"/>
            <a:ext cx="11426124" cy="597215"/>
          </a:xfrm>
          <a:prstGeom prst="rect">
            <a:avLst/>
          </a:prstGeom>
        </p:spPr>
        <p:txBody>
          <a:bodyPr lIns="0" tIns="0" rIns="0" bIns="0" rtlCol="0" anchor="t">
            <a:spAutoFit/>
          </a:bodyPr>
          <a:lstStyle/>
          <a:p>
            <a:pPr marL="0" lvl="1" algn="r">
              <a:lnSpc>
                <a:spcPts val="4600"/>
              </a:lnSpc>
              <a:spcBef>
                <a:spcPct val="0"/>
              </a:spcBef>
            </a:pPr>
            <a:r>
              <a:rPr lang="en-US" sz="4600" spc="-138">
                <a:solidFill>
                  <a:srgbClr val="FFFFFF"/>
                </a:solidFill>
                <a:latin typeface="Anton"/>
                <a:ea typeface="Anton"/>
                <a:cs typeface="Anton"/>
                <a:sym typeface="Anton"/>
              </a:rPr>
              <a:t>RESEARCH FOR 2027 PSA NATIONAL STUDENT CONFERENCE</a:t>
            </a:r>
          </a:p>
        </p:txBody>
      </p:sp>
      <p:sp>
        <p:nvSpPr>
          <p:cNvPr id="13" name="TextBox 13"/>
          <p:cNvSpPr txBox="1"/>
          <p:nvPr/>
        </p:nvSpPr>
        <p:spPr>
          <a:xfrm>
            <a:off x="382938" y="389288"/>
            <a:ext cx="2274537" cy="461665"/>
          </a:xfrm>
          <a:prstGeom prst="rect">
            <a:avLst/>
          </a:prstGeom>
        </p:spPr>
        <p:txBody>
          <a:bodyPr lIns="0" tIns="0" rIns="0" bIns="0" rtlCol="0" anchor="t">
            <a:spAutoFit/>
          </a:bodyPr>
          <a:lstStyle/>
          <a:p>
            <a:pPr>
              <a:lnSpc>
                <a:spcPts val="1760"/>
              </a:lnSpc>
              <a:spcBef>
                <a:spcPct val="0"/>
              </a:spcBef>
            </a:pPr>
            <a:r>
              <a:rPr lang="en-US" sz="1600">
                <a:solidFill>
                  <a:srgbClr val="FFFFFF"/>
                </a:solidFill>
                <a:latin typeface="TT Interphases"/>
                <a:ea typeface="TT Interphases"/>
                <a:cs typeface="TT Interphases"/>
                <a:sym typeface="TT Interphases"/>
              </a:rPr>
              <a:t>PROPOSALS DUE 10/31</a:t>
            </a:r>
          </a:p>
        </p:txBody>
      </p:sp>
      <p:sp>
        <p:nvSpPr>
          <p:cNvPr id="14" name="TextBox 14"/>
          <p:cNvSpPr txBox="1"/>
          <p:nvPr/>
        </p:nvSpPr>
        <p:spPr>
          <a:xfrm>
            <a:off x="3951121" y="1039284"/>
            <a:ext cx="1677973" cy="4116320"/>
          </a:xfrm>
          <a:prstGeom prst="rect">
            <a:avLst/>
          </a:prstGeom>
        </p:spPr>
        <p:txBody>
          <a:bodyPr lIns="0" tIns="0" rIns="0" bIns="0" rtlCol="0" anchor="t">
            <a:spAutoFit/>
          </a:bodyPr>
          <a:lstStyle/>
          <a:p>
            <a:pPr>
              <a:lnSpc>
                <a:spcPts val="1920"/>
              </a:lnSpc>
            </a:pPr>
            <a:r>
              <a:rPr lang="en-US" sz="1200">
                <a:solidFill>
                  <a:srgbClr val="FFFFFF"/>
                </a:solidFill>
                <a:latin typeface="TT Interphases"/>
                <a:ea typeface="TT Interphases"/>
                <a:cs typeface="TT Interphases"/>
                <a:sym typeface="TT Interphases"/>
              </a:rPr>
              <a:t>New Mexico has relied on the Oil and Gas industry for nearly a century. Yet, it is still consistently one of the poorest states with an above national average poverty rate. Thus, for my research this year, I want to research why, even with the giants of industry investing heavily into local operations, it seems like the wealth has not been visible for many New Mexicans.</a:t>
            </a:r>
          </a:p>
        </p:txBody>
      </p:sp>
      <p:sp>
        <p:nvSpPr>
          <p:cNvPr id="15" name="TextBox 15"/>
          <p:cNvSpPr txBox="1"/>
          <p:nvPr/>
        </p:nvSpPr>
        <p:spPr>
          <a:xfrm>
            <a:off x="9664183" y="1174932"/>
            <a:ext cx="2144879" cy="3872663"/>
          </a:xfrm>
          <a:prstGeom prst="rect">
            <a:avLst/>
          </a:prstGeom>
        </p:spPr>
        <p:txBody>
          <a:bodyPr lIns="0" tIns="0" rIns="0" bIns="0" rtlCol="0" anchor="t">
            <a:spAutoFit/>
          </a:bodyPr>
          <a:lstStyle/>
          <a:p>
            <a:pPr>
              <a:lnSpc>
                <a:spcPts val="1920"/>
              </a:lnSpc>
            </a:pPr>
            <a:r>
              <a:rPr lang="en-US" sz="1200">
                <a:solidFill>
                  <a:srgbClr val="FFFFFF"/>
                </a:solidFill>
                <a:latin typeface="TT Interphases"/>
                <a:ea typeface="TT Interphases"/>
                <a:cs typeface="TT Interphases"/>
                <a:sym typeface="TT Interphases"/>
              </a:rPr>
              <a:t>This year, with my research, I want to explore water scarcity in the American Southwest. Following the settlements in the 13-year-long Texas v. New Mexico case, how is New Mexico going to manage its water usage in the next decade? Considering the historical droughts in the Southwest, what impacts is this settlement going to bring forth? I want to address what impact this will have on New Mexico farming and the revenue that comes with agriculture.</a:t>
            </a:r>
          </a:p>
        </p:txBody>
      </p:sp>
      <p:sp>
        <p:nvSpPr>
          <p:cNvPr id="16" name="TextBox 16"/>
          <p:cNvSpPr txBox="1"/>
          <p:nvPr/>
        </p:nvSpPr>
        <p:spPr>
          <a:xfrm>
            <a:off x="6121022" y="4978582"/>
            <a:ext cx="1167051" cy="282129"/>
          </a:xfrm>
          <a:prstGeom prst="rect">
            <a:avLst/>
          </a:prstGeom>
        </p:spPr>
        <p:txBody>
          <a:bodyPr lIns="0" tIns="0" rIns="0" bIns="0" rtlCol="0" anchor="t">
            <a:spAutoFit/>
          </a:bodyPr>
          <a:lstStyle/>
          <a:p>
            <a:pPr algn="ctr">
              <a:lnSpc>
                <a:spcPts val="1120"/>
              </a:lnSpc>
              <a:spcBef>
                <a:spcPct val="0"/>
              </a:spcBef>
            </a:pPr>
            <a:r>
              <a:rPr lang="en-US" sz="933">
                <a:solidFill>
                  <a:srgbClr val="171E19"/>
                </a:solidFill>
                <a:latin typeface="TT Interphases"/>
                <a:ea typeface="TT Interphases"/>
                <a:cs typeface="TT Interphases"/>
                <a:sym typeface="TT Interphases"/>
              </a:rPr>
              <a:t>(New York Times, 2021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2" name="Group 2"/>
          <p:cNvGrpSpPr/>
          <p:nvPr/>
        </p:nvGrpSpPr>
        <p:grpSpPr>
          <a:xfrm>
            <a:off x="238537" y="2008235"/>
            <a:ext cx="6174275" cy="4589175"/>
            <a:chOff x="0" y="0"/>
            <a:chExt cx="2439220" cy="1813007"/>
          </a:xfrm>
        </p:grpSpPr>
        <p:sp>
          <p:nvSpPr>
            <p:cNvPr id="3" name="Freeform 3"/>
            <p:cNvSpPr/>
            <p:nvPr/>
          </p:nvSpPr>
          <p:spPr>
            <a:xfrm>
              <a:off x="0" y="0"/>
              <a:ext cx="2439220" cy="1813008"/>
            </a:xfrm>
            <a:custGeom>
              <a:avLst/>
              <a:gdLst/>
              <a:ahLst/>
              <a:cxnLst/>
              <a:rect l="l" t="t" r="r" b="b"/>
              <a:pathLst>
                <a:path w="2439220" h="1813008">
                  <a:moveTo>
                    <a:pt x="42633" y="0"/>
                  </a:moveTo>
                  <a:lnTo>
                    <a:pt x="2396587" y="0"/>
                  </a:lnTo>
                  <a:cubicBezTo>
                    <a:pt x="2407894" y="0"/>
                    <a:pt x="2418738" y="4492"/>
                    <a:pt x="2426733" y="12487"/>
                  </a:cubicBezTo>
                  <a:cubicBezTo>
                    <a:pt x="2434728" y="20482"/>
                    <a:pt x="2439220" y="31326"/>
                    <a:pt x="2439220" y="42633"/>
                  </a:cubicBezTo>
                  <a:lnTo>
                    <a:pt x="2439220" y="1770375"/>
                  </a:lnTo>
                  <a:cubicBezTo>
                    <a:pt x="2439220" y="1781682"/>
                    <a:pt x="2434728" y="1792526"/>
                    <a:pt x="2426733" y="1800521"/>
                  </a:cubicBezTo>
                  <a:cubicBezTo>
                    <a:pt x="2418738" y="1808516"/>
                    <a:pt x="2407894" y="1813008"/>
                    <a:pt x="2396587" y="1813008"/>
                  </a:cubicBezTo>
                  <a:lnTo>
                    <a:pt x="42633" y="1813008"/>
                  </a:lnTo>
                  <a:cubicBezTo>
                    <a:pt x="31326" y="1813008"/>
                    <a:pt x="20482" y="1808516"/>
                    <a:pt x="12487" y="1800521"/>
                  </a:cubicBezTo>
                  <a:cubicBezTo>
                    <a:pt x="4492" y="1792526"/>
                    <a:pt x="0" y="1781682"/>
                    <a:pt x="0" y="1770375"/>
                  </a:cubicBezTo>
                  <a:lnTo>
                    <a:pt x="0" y="42633"/>
                  </a:lnTo>
                  <a:cubicBezTo>
                    <a:pt x="0" y="31326"/>
                    <a:pt x="4492" y="20482"/>
                    <a:pt x="12487" y="12487"/>
                  </a:cubicBezTo>
                  <a:cubicBezTo>
                    <a:pt x="20482" y="4492"/>
                    <a:pt x="31326" y="0"/>
                    <a:pt x="42633" y="0"/>
                  </a:cubicBezTo>
                  <a:close/>
                </a:path>
              </a:pathLst>
            </a:custGeom>
            <a:solidFill>
              <a:srgbClr val="FFFFFF"/>
            </a:solidFill>
          </p:spPr>
          <p:txBody>
            <a:bodyPr/>
            <a:lstStyle/>
            <a:p>
              <a:endParaRPr lang="en-US" sz="1200"/>
            </a:p>
          </p:txBody>
        </p:sp>
        <p:sp>
          <p:nvSpPr>
            <p:cNvPr id="4" name="TextBox 4"/>
            <p:cNvSpPr txBox="1"/>
            <p:nvPr/>
          </p:nvSpPr>
          <p:spPr>
            <a:xfrm>
              <a:off x="0" y="-38100"/>
              <a:ext cx="2439220" cy="1851107"/>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5" name="Group 5"/>
          <p:cNvGrpSpPr/>
          <p:nvPr/>
        </p:nvGrpSpPr>
        <p:grpSpPr>
          <a:xfrm>
            <a:off x="6641316" y="-679616"/>
            <a:ext cx="5550685" cy="8217233"/>
            <a:chOff x="0" y="0"/>
            <a:chExt cx="2192863" cy="3246314"/>
          </a:xfrm>
        </p:grpSpPr>
        <p:sp>
          <p:nvSpPr>
            <p:cNvPr id="6" name="Freeform 6"/>
            <p:cNvSpPr/>
            <p:nvPr/>
          </p:nvSpPr>
          <p:spPr>
            <a:xfrm>
              <a:off x="0" y="0"/>
              <a:ext cx="2192863" cy="3246314"/>
            </a:xfrm>
            <a:custGeom>
              <a:avLst/>
              <a:gdLst/>
              <a:ahLst/>
              <a:cxnLst/>
              <a:rect l="l" t="t" r="r" b="b"/>
              <a:pathLst>
                <a:path w="2192863" h="3246314">
                  <a:moveTo>
                    <a:pt x="47422" y="0"/>
                  </a:moveTo>
                  <a:lnTo>
                    <a:pt x="2145441" y="0"/>
                  </a:lnTo>
                  <a:cubicBezTo>
                    <a:pt x="2171632" y="0"/>
                    <a:pt x="2192863" y="21232"/>
                    <a:pt x="2192863" y="47422"/>
                  </a:cubicBezTo>
                  <a:lnTo>
                    <a:pt x="2192863" y="3198892"/>
                  </a:lnTo>
                  <a:cubicBezTo>
                    <a:pt x="2192863" y="3211469"/>
                    <a:pt x="2187867" y="3223531"/>
                    <a:pt x="2178974" y="3232424"/>
                  </a:cubicBezTo>
                  <a:cubicBezTo>
                    <a:pt x="2170080" y="3241318"/>
                    <a:pt x="2158018" y="3246314"/>
                    <a:pt x="2145441" y="3246314"/>
                  </a:cubicBezTo>
                  <a:lnTo>
                    <a:pt x="47422" y="3246314"/>
                  </a:lnTo>
                  <a:cubicBezTo>
                    <a:pt x="34845" y="3246314"/>
                    <a:pt x="22783" y="3241318"/>
                    <a:pt x="13890" y="3232424"/>
                  </a:cubicBezTo>
                  <a:cubicBezTo>
                    <a:pt x="4996" y="3223531"/>
                    <a:pt x="0" y="3211469"/>
                    <a:pt x="0" y="3198892"/>
                  </a:cubicBezTo>
                  <a:lnTo>
                    <a:pt x="0" y="47422"/>
                  </a:lnTo>
                  <a:cubicBezTo>
                    <a:pt x="0" y="34845"/>
                    <a:pt x="4996" y="22783"/>
                    <a:pt x="13890" y="13890"/>
                  </a:cubicBezTo>
                  <a:cubicBezTo>
                    <a:pt x="22783" y="4996"/>
                    <a:pt x="34845" y="0"/>
                    <a:pt x="47422" y="0"/>
                  </a:cubicBezTo>
                  <a:close/>
                </a:path>
              </a:pathLst>
            </a:custGeom>
            <a:solidFill>
              <a:srgbClr val="FFFFFF"/>
            </a:solidFill>
          </p:spPr>
          <p:txBody>
            <a:bodyPr/>
            <a:lstStyle/>
            <a:p>
              <a:endParaRPr lang="en-US" sz="1200"/>
            </a:p>
          </p:txBody>
        </p:sp>
        <p:sp>
          <p:nvSpPr>
            <p:cNvPr id="7" name="TextBox 7"/>
            <p:cNvSpPr txBox="1"/>
            <p:nvPr/>
          </p:nvSpPr>
          <p:spPr>
            <a:xfrm>
              <a:off x="0" y="-38100"/>
              <a:ext cx="2192863" cy="3284414"/>
            </a:xfrm>
            <a:prstGeom prst="rect">
              <a:avLst/>
            </a:prstGeom>
          </p:spPr>
          <p:txBody>
            <a:bodyPr lIns="33867" tIns="33867" rIns="33867" bIns="33867" rtlCol="0" anchor="ctr"/>
            <a:lstStyle/>
            <a:p>
              <a:pPr algn="ctr">
                <a:lnSpc>
                  <a:spcPts val="1773"/>
                </a:lnSpc>
              </a:pPr>
              <a:endParaRPr sz="1200"/>
            </a:p>
          </p:txBody>
        </p:sp>
      </p:grpSp>
      <p:grpSp>
        <p:nvGrpSpPr>
          <p:cNvPr id="8" name="Group 8"/>
          <p:cNvGrpSpPr>
            <a:grpSpLocks noChangeAspect="1"/>
          </p:cNvGrpSpPr>
          <p:nvPr/>
        </p:nvGrpSpPr>
        <p:grpSpPr>
          <a:xfrm rot="-226556">
            <a:off x="6805967" y="303006"/>
            <a:ext cx="2064819" cy="2398721"/>
            <a:chOff x="0" y="0"/>
            <a:chExt cx="5466080" cy="6350000"/>
          </a:xfrm>
        </p:grpSpPr>
        <p:sp>
          <p:nvSpPr>
            <p:cNvPr id="9" name="Freeform 9"/>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478ECC"/>
            </a:solidFill>
          </p:spPr>
          <p:txBody>
            <a:bodyPr/>
            <a:lstStyle/>
            <a:p>
              <a:endParaRPr lang="en-US" sz="1200"/>
            </a:p>
          </p:txBody>
        </p:sp>
        <p:sp>
          <p:nvSpPr>
            <p:cNvPr id="10" name="Freeform 10"/>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2"/>
              <a:stretch>
                <a:fillRect t="-19444" b="-19444"/>
              </a:stretch>
            </a:blipFill>
          </p:spPr>
          <p:txBody>
            <a:bodyPr/>
            <a:lstStyle/>
            <a:p>
              <a:endParaRPr lang="en-US" sz="1200"/>
            </a:p>
          </p:txBody>
        </p:sp>
        <p:sp>
          <p:nvSpPr>
            <p:cNvPr id="11" name="Freeform 11"/>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FFFFFF"/>
            </a:solidFill>
          </p:spPr>
          <p:txBody>
            <a:bodyPr/>
            <a:lstStyle/>
            <a:p>
              <a:endParaRPr lang="en-US" sz="1200"/>
            </a:p>
          </p:txBody>
        </p:sp>
        <p:sp>
          <p:nvSpPr>
            <p:cNvPr id="12" name="Freeform 12"/>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A2D998"/>
            </a:solidFill>
          </p:spPr>
          <p:txBody>
            <a:bodyPr/>
            <a:lstStyle/>
            <a:p>
              <a:endParaRPr lang="en-US" sz="1200"/>
            </a:p>
          </p:txBody>
        </p:sp>
      </p:grpSp>
      <p:grpSp>
        <p:nvGrpSpPr>
          <p:cNvPr id="13" name="Group 13"/>
          <p:cNvGrpSpPr>
            <a:grpSpLocks noChangeAspect="1"/>
          </p:cNvGrpSpPr>
          <p:nvPr/>
        </p:nvGrpSpPr>
        <p:grpSpPr>
          <a:xfrm rot="145642">
            <a:off x="9466863" y="354122"/>
            <a:ext cx="2078693" cy="2414839"/>
            <a:chOff x="0" y="0"/>
            <a:chExt cx="5466080" cy="6350000"/>
          </a:xfrm>
        </p:grpSpPr>
        <p:sp>
          <p:nvSpPr>
            <p:cNvPr id="14" name="Freeform 14"/>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478ECC"/>
            </a:solidFill>
          </p:spPr>
          <p:txBody>
            <a:bodyPr/>
            <a:lstStyle/>
            <a:p>
              <a:endParaRPr lang="en-US" sz="1200"/>
            </a:p>
          </p:txBody>
        </p:sp>
        <p:sp>
          <p:nvSpPr>
            <p:cNvPr id="15" name="Freeform 15"/>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3"/>
              <a:stretch>
                <a:fillRect l="-14000" r="-13999"/>
              </a:stretch>
            </a:blipFill>
          </p:spPr>
          <p:txBody>
            <a:bodyPr/>
            <a:lstStyle/>
            <a:p>
              <a:endParaRPr lang="en-US" sz="1200"/>
            </a:p>
          </p:txBody>
        </p:sp>
        <p:sp>
          <p:nvSpPr>
            <p:cNvPr id="16" name="Freeform 16"/>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FFFFFF"/>
            </a:solidFill>
          </p:spPr>
          <p:txBody>
            <a:bodyPr/>
            <a:lstStyle/>
            <a:p>
              <a:endParaRPr lang="en-US" sz="1200"/>
            </a:p>
          </p:txBody>
        </p:sp>
        <p:sp>
          <p:nvSpPr>
            <p:cNvPr id="17" name="Freeform 17"/>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A2D998"/>
            </a:solidFill>
          </p:spPr>
          <p:txBody>
            <a:bodyPr/>
            <a:lstStyle/>
            <a:p>
              <a:endParaRPr lang="en-US" sz="1200"/>
            </a:p>
          </p:txBody>
        </p:sp>
      </p:grpSp>
      <p:grpSp>
        <p:nvGrpSpPr>
          <p:cNvPr id="18" name="Group 18"/>
          <p:cNvGrpSpPr>
            <a:grpSpLocks noChangeAspect="1"/>
          </p:cNvGrpSpPr>
          <p:nvPr/>
        </p:nvGrpSpPr>
        <p:grpSpPr>
          <a:xfrm rot="-226556">
            <a:off x="7195629" y="2926781"/>
            <a:ext cx="2064819" cy="2398721"/>
            <a:chOff x="0" y="0"/>
            <a:chExt cx="5466080" cy="6350000"/>
          </a:xfrm>
        </p:grpSpPr>
        <p:sp>
          <p:nvSpPr>
            <p:cNvPr id="19" name="Freeform 19"/>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478ECC"/>
            </a:solidFill>
          </p:spPr>
          <p:txBody>
            <a:bodyPr/>
            <a:lstStyle/>
            <a:p>
              <a:endParaRPr lang="en-US" sz="1200"/>
            </a:p>
          </p:txBody>
        </p:sp>
        <p:sp>
          <p:nvSpPr>
            <p:cNvPr id="20" name="Freeform 20"/>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4"/>
              <a:stretch>
                <a:fillRect l="-14000" r="-14000"/>
              </a:stretch>
            </a:blipFill>
          </p:spPr>
          <p:txBody>
            <a:bodyPr/>
            <a:lstStyle/>
            <a:p>
              <a:endParaRPr lang="en-US" sz="1200"/>
            </a:p>
          </p:txBody>
        </p:sp>
        <p:sp>
          <p:nvSpPr>
            <p:cNvPr id="21" name="Freeform 21"/>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FFFFFF"/>
            </a:solidFill>
          </p:spPr>
          <p:txBody>
            <a:bodyPr/>
            <a:lstStyle/>
            <a:p>
              <a:endParaRPr lang="en-US" sz="1200"/>
            </a:p>
          </p:txBody>
        </p:sp>
        <p:sp>
          <p:nvSpPr>
            <p:cNvPr id="22" name="Freeform 22"/>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A2D998"/>
            </a:solidFill>
          </p:spPr>
          <p:txBody>
            <a:bodyPr/>
            <a:lstStyle/>
            <a:p>
              <a:endParaRPr lang="en-US" sz="1200"/>
            </a:p>
          </p:txBody>
        </p:sp>
      </p:grpSp>
      <p:grpSp>
        <p:nvGrpSpPr>
          <p:cNvPr id="23" name="Group 23"/>
          <p:cNvGrpSpPr>
            <a:grpSpLocks noChangeAspect="1"/>
          </p:cNvGrpSpPr>
          <p:nvPr/>
        </p:nvGrpSpPr>
        <p:grpSpPr>
          <a:xfrm rot="711704">
            <a:off x="9729591" y="2937325"/>
            <a:ext cx="2002503" cy="2326328"/>
            <a:chOff x="0" y="0"/>
            <a:chExt cx="5466080" cy="6350000"/>
          </a:xfrm>
        </p:grpSpPr>
        <p:sp>
          <p:nvSpPr>
            <p:cNvPr id="24" name="Freeform 24"/>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478ECC"/>
            </a:solidFill>
          </p:spPr>
          <p:txBody>
            <a:bodyPr/>
            <a:lstStyle/>
            <a:p>
              <a:endParaRPr lang="en-US" sz="1200"/>
            </a:p>
          </p:txBody>
        </p:sp>
        <p:sp>
          <p:nvSpPr>
            <p:cNvPr id="25" name="Freeform 25"/>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16296" t="-53488" r="-17041" b="-31927"/>
              </a:stretch>
            </a:blipFill>
          </p:spPr>
          <p:txBody>
            <a:bodyPr/>
            <a:lstStyle/>
            <a:p>
              <a:endParaRPr lang="en-US" sz="1200"/>
            </a:p>
          </p:txBody>
        </p:sp>
        <p:sp>
          <p:nvSpPr>
            <p:cNvPr id="26" name="Freeform 26"/>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FFFFFF"/>
            </a:solidFill>
          </p:spPr>
          <p:txBody>
            <a:bodyPr/>
            <a:lstStyle/>
            <a:p>
              <a:endParaRPr lang="en-US" sz="1200"/>
            </a:p>
          </p:txBody>
        </p:sp>
        <p:sp>
          <p:nvSpPr>
            <p:cNvPr id="27" name="Freeform 27"/>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A2D998"/>
            </a:solidFill>
          </p:spPr>
          <p:txBody>
            <a:bodyPr/>
            <a:lstStyle/>
            <a:p>
              <a:endParaRPr lang="en-US" sz="1200"/>
            </a:p>
          </p:txBody>
        </p:sp>
      </p:grpSp>
      <p:sp>
        <p:nvSpPr>
          <p:cNvPr id="28" name="TextBox 28"/>
          <p:cNvSpPr txBox="1"/>
          <p:nvPr/>
        </p:nvSpPr>
        <p:spPr>
          <a:xfrm rot="-272258">
            <a:off x="7192752" y="4872323"/>
            <a:ext cx="2137131" cy="269304"/>
          </a:xfrm>
          <a:prstGeom prst="rect">
            <a:avLst/>
          </a:prstGeom>
        </p:spPr>
        <p:txBody>
          <a:bodyPr lIns="0" tIns="0" rIns="0" bIns="0" rtlCol="0" anchor="t">
            <a:spAutoFit/>
          </a:bodyPr>
          <a:lstStyle/>
          <a:p>
            <a:pPr algn="ctr">
              <a:lnSpc>
                <a:spcPts val="2070"/>
              </a:lnSpc>
            </a:pPr>
            <a:r>
              <a:rPr lang="en-US" sz="1784" u="sng">
                <a:solidFill>
                  <a:srgbClr val="FFFFFF"/>
                </a:solidFill>
                <a:latin typeface="More Sugar"/>
                <a:ea typeface="More Sugar"/>
                <a:cs typeface="More Sugar"/>
                <a:sym typeface="More Sugar"/>
              </a:rPr>
              <a:t>NMUN NY 2026</a:t>
            </a:r>
          </a:p>
        </p:txBody>
      </p:sp>
      <p:grpSp>
        <p:nvGrpSpPr>
          <p:cNvPr id="29" name="Group 29"/>
          <p:cNvGrpSpPr>
            <a:grpSpLocks noChangeAspect="1"/>
          </p:cNvGrpSpPr>
          <p:nvPr/>
        </p:nvGrpSpPr>
        <p:grpSpPr>
          <a:xfrm>
            <a:off x="8947528" y="5225799"/>
            <a:ext cx="1404999" cy="1632201"/>
            <a:chOff x="0" y="0"/>
            <a:chExt cx="5466080" cy="6350000"/>
          </a:xfrm>
        </p:grpSpPr>
        <p:sp>
          <p:nvSpPr>
            <p:cNvPr id="30" name="Freeform 30"/>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478ECC"/>
            </a:solidFill>
          </p:spPr>
          <p:txBody>
            <a:bodyPr/>
            <a:lstStyle/>
            <a:p>
              <a:endParaRPr lang="en-US" sz="1200"/>
            </a:p>
          </p:txBody>
        </p:sp>
        <p:sp>
          <p:nvSpPr>
            <p:cNvPr id="31" name="Freeform 31"/>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t="-19444" b="-19444"/>
              </a:stretch>
            </a:blipFill>
          </p:spPr>
          <p:txBody>
            <a:bodyPr/>
            <a:lstStyle/>
            <a:p>
              <a:endParaRPr lang="en-US" sz="1200"/>
            </a:p>
          </p:txBody>
        </p:sp>
        <p:sp>
          <p:nvSpPr>
            <p:cNvPr id="32" name="Freeform 32"/>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FFFFFF"/>
            </a:solidFill>
          </p:spPr>
          <p:txBody>
            <a:bodyPr/>
            <a:lstStyle/>
            <a:p>
              <a:endParaRPr lang="en-US" sz="1200"/>
            </a:p>
          </p:txBody>
        </p:sp>
        <p:sp>
          <p:nvSpPr>
            <p:cNvPr id="33" name="Freeform 33"/>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A2D998"/>
            </a:solidFill>
          </p:spPr>
          <p:txBody>
            <a:bodyPr/>
            <a:lstStyle/>
            <a:p>
              <a:endParaRPr lang="en-US" sz="1200"/>
            </a:p>
          </p:txBody>
        </p:sp>
      </p:grpSp>
      <p:sp>
        <p:nvSpPr>
          <p:cNvPr id="34" name="TextBox 34"/>
          <p:cNvSpPr txBox="1"/>
          <p:nvPr/>
        </p:nvSpPr>
        <p:spPr>
          <a:xfrm>
            <a:off x="685800" y="174116"/>
            <a:ext cx="5408630" cy="1563826"/>
          </a:xfrm>
          <a:prstGeom prst="rect">
            <a:avLst/>
          </a:prstGeom>
        </p:spPr>
        <p:txBody>
          <a:bodyPr lIns="0" tIns="0" rIns="0" bIns="0" rtlCol="0" anchor="t">
            <a:spAutoFit/>
          </a:bodyPr>
          <a:lstStyle/>
          <a:p>
            <a:pPr>
              <a:lnSpc>
                <a:spcPts val="6540"/>
              </a:lnSpc>
            </a:pPr>
            <a:r>
              <a:rPr lang="en-US" sz="3600" dirty="0">
                <a:solidFill>
                  <a:srgbClr val="FFFFFF"/>
                </a:solidFill>
                <a:latin typeface="Boldoa"/>
                <a:ea typeface="Boldoa"/>
                <a:cs typeface="Boldoa"/>
                <a:sym typeface="Boldoa"/>
              </a:rPr>
              <a:t>WHAT IS MODEL UNITED NATIONS?</a:t>
            </a:r>
          </a:p>
        </p:txBody>
      </p:sp>
      <p:sp>
        <p:nvSpPr>
          <p:cNvPr id="35" name="TextBox 35"/>
          <p:cNvSpPr txBox="1"/>
          <p:nvPr/>
        </p:nvSpPr>
        <p:spPr>
          <a:xfrm>
            <a:off x="89449" y="2271246"/>
            <a:ext cx="6323363" cy="4001352"/>
          </a:xfrm>
          <a:prstGeom prst="rect">
            <a:avLst/>
          </a:prstGeom>
        </p:spPr>
        <p:txBody>
          <a:bodyPr lIns="0" tIns="0" rIns="0" bIns="0" rtlCol="0" anchor="t">
            <a:spAutoFit/>
          </a:bodyPr>
          <a:lstStyle/>
          <a:p>
            <a:pPr marL="546971" lvl="1" indent="-273486">
              <a:lnSpc>
                <a:spcPts val="3546"/>
              </a:lnSpc>
              <a:buFont typeface="Arial"/>
              <a:buChar char="•"/>
            </a:pPr>
            <a:r>
              <a:rPr lang="en-US" sz="2533">
                <a:solidFill>
                  <a:srgbClr val="478ECC"/>
                </a:solidFill>
                <a:latin typeface="Core Bandi Face"/>
                <a:ea typeface="Core Bandi Face"/>
                <a:cs typeface="Core Bandi Face"/>
                <a:sym typeface="Core Bandi Face"/>
              </a:rPr>
              <a:t>MUN is a simulation of the United Nations (UN). </a:t>
            </a:r>
          </a:p>
          <a:p>
            <a:pPr marL="546971" lvl="1" indent="-273486">
              <a:lnSpc>
                <a:spcPts val="3546"/>
              </a:lnSpc>
              <a:buFont typeface="Arial"/>
              <a:buChar char="•"/>
            </a:pPr>
            <a:r>
              <a:rPr lang="en-US" sz="2533">
                <a:solidFill>
                  <a:srgbClr val="478ECC"/>
                </a:solidFill>
                <a:latin typeface="Core Bandi Face"/>
                <a:ea typeface="Core Bandi Face"/>
                <a:cs typeface="Core Bandi Face"/>
                <a:sym typeface="Core Bandi Face"/>
              </a:rPr>
              <a:t>The UN aims to solve some of the greatest issues in the world through discussion and negotiation.</a:t>
            </a:r>
          </a:p>
          <a:p>
            <a:pPr marL="546971" lvl="1" indent="-273486">
              <a:lnSpc>
                <a:spcPts val="3546"/>
              </a:lnSpc>
              <a:buFont typeface="Arial"/>
              <a:buChar char="•"/>
            </a:pPr>
            <a:r>
              <a:rPr lang="en-US" sz="2533">
                <a:solidFill>
                  <a:srgbClr val="478ECC"/>
                </a:solidFill>
                <a:latin typeface="Core Bandi Face"/>
                <a:ea typeface="Core Bandi Face"/>
                <a:cs typeface="Core Bandi Face"/>
                <a:sym typeface="Core Bandi Face"/>
              </a:rPr>
              <a:t>Diplomacy is the foundation</a:t>
            </a:r>
          </a:p>
          <a:p>
            <a:pPr marL="546971" lvl="1" indent="-273486">
              <a:lnSpc>
                <a:spcPts val="3546"/>
              </a:lnSpc>
              <a:buFont typeface="Arial"/>
              <a:buChar char="•"/>
            </a:pPr>
            <a:r>
              <a:rPr lang="en-US" sz="2533" u="sng">
                <a:solidFill>
                  <a:srgbClr val="478ECC"/>
                </a:solidFill>
                <a:latin typeface="Core Bandi Face"/>
                <a:ea typeface="Core Bandi Face"/>
                <a:cs typeface="Core Bandi Face"/>
                <a:sym typeface="Core Bandi Face"/>
              </a:rPr>
              <a:t>Negotation</a:t>
            </a:r>
            <a:r>
              <a:rPr lang="en-US" sz="2533">
                <a:solidFill>
                  <a:srgbClr val="478ECC"/>
                </a:solidFill>
                <a:latin typeface="Core Bandi Face"/>
                <a:ea typeface="Core Bandi Face"/>
                <a:cs typeface="Core Bandi Face"/>
                <a:sym typeface="Core Bandi Face"/>
              </a:rPr>
              <a:t> vs. Debate</a:t>
            </a:r>
          </a:p>
          <a:p>
            <a:pPr marL="546971" lvl="1" indent="-273486">
              <a:lnSpc>
                <a:spcPts val="3546"/>
              </a:lnSpc>
              <a:buFont typeface="Arial"/>
              <a:buChar char="•"/>
            </a:pPr>
            <a:r>
              <a:rPr lang="en-US" sz="2533">
                <a:solidFill>
                  <a:srgbClr val="478ECC"/>
                </a:solidFill>
                <a:latin typeface="Core Bandi Face"/>
                <a:ea typeface="Core Bandi Face"/>
                <a:cs typeface="Core Bandi Face"/>
                <a:sym typeface="Core Bandi Face"/>
              </a:rPr>
              <a:t>Spring Conference in NYC, international travel, D.C. 2026</a:t>
            </a:r>
          </a:p>
        </p:txBody>
      </p:sp>
      <p:sp>
        <p:nvSpPr>
          <p:cNvPr id="36" name="TextBox 36"/>
          <p:cNvSpPr txBox="1"/>
          <p:nvPr/>
        </p:nvSpPr>
        <p:spPr>
          <a:xfrm rot="-180494">
            <a:off x="6807113" y="2309101"/>
            <a:ext cx="2137131" cy="269304"/>
          </a:xfrm>
          <a:prstGeom prst="rect">
            <a:avLst/>
          </a:prstGeom>
        </p:spPr>
        <p:txBody>
          <a:bodyPr lIns="0" tIns="0" rIns="0" bIns="0" rtlCol="0" anchor="t">
            <a:spAutoFit/>
          </a:bodyPr>
          <a:lstStyle/>
          <a:p>
            <a:pPr algn="ctr">
              <a:lnSpc>
                <a:spcPts val="2070"/>
              </a:lnSpc>
            </a:pPr>
            <a:r>
              <a:rPr lang="en-US" sz="1784" u="sng">
                <a:solidFill>
                  <a:srgbClr val="FFFFFF"/>
                </a:solidFill>
                <a:latin typeface="More Sugar"/>
                <a:ea typeface="More Sugar"/>
                <a:cs typeface="More Sugar"/>
                <a:sym typeface="More Sugar"/>
              </a:rPr>
              <a:t>GA floor - UNHQ</a:t>
            </a:r>
          </a:p>
        </p:txBody>
      </p:sp>
      <p:sp>
        <p:nvSpPr>
          <p:cNvPr id="37" name="TextBox 37"/>
          <p:cNvSpPr txBox="1"/>
          <p:nvPr/>
        </p:nvSpPr>
        <p:spPr>
          <a:xfrm rot="155550">
            <a:off x="9423177" y="2417441"/>
            <a:ext cx="2137131" cy="269304"/>
          </a:xfrm>
          <a:prstGeom prst="rect">
            <a:avLst/>
          </a:prstGeom>
        </p:spPr>
        <p:txBody>
          <a:bodyPr lIns="0" tIns="0" rIns="0" bIns="0" rtlCol="0" anchor="t">
            <a:spAutoFit/>
          </a:bodyPr>
          <a:lstStyle/>
          <a:p>
            <a:pPr algn="ctr">
              <a:lnSpc>
                <a:spcPts val="2070"/>
              </a:lnSpc>
            </a:pPr>
            <a:r>
              <a:rPr lang="en-US" sz="1784" u="sng">
                <a:solidFill>
                  <a:srgbClr val="FFFFFF"/>
                </a:solidFill>
                <a:latin typeface="More Sugar"/>
                <a:ea typeface="More Sugar"/>
                <a:cs typeface="More Sugar"/>
                <a:sym typeface="More Sugar"/>
              </a:rPr>
              <a:t>MUN Team 26-27</a:t>
            </a:r>
          </a:p>
        </p:txBody>
      </p:sp>
      <p:sp>
        <p:nvSpPr>
          <p:cNvPr id="38" name="TextBox 38"/>
          <p:cNvSpPr txBox="1"/>
          <p:nvPr/>
        </p:nvSpPr>
        <p:spPr>
          <a:xfrm rot="821864">
            <a:off x="9513389" y="4872323"/>
            <a:ext cx="2137131" cy="269304"/>
          </a:xfrm>
          <a:prstGeom prst="rect">
            <a:avLst/>
          </a:prstGeom>
        </p:spPr>
        <p:txBody>
          <a:bodyPr lIns="0" tIns="0" rIns="0" bIns="0" rtlCol="0" anchor="t">
            <a:spAutoFit/>
          </a:bodyPr>
          <a:lstStyle/>
          <a:p>
            <a:pPr algn="ctr">
              <a:lnSpc>
                <a:spcPts val="2070"/>
              </a:lnSpc>
            </a:pPr>
            <a:r>
              <a:rPr lang="en-US" sz="1784" u="sng">
                <a:solidFill>
                  <a:srgbClr val="FFFFFF"/>
                </a:solidFill>
                <a:latin typeface="More Sugar"/>
                <a:ea typeface="More Sugar"/>
                <a:cs typeface="More Sugar"/>
                <a:sym typeface="More Sugar"/>
              </a:rPr>
              <a:t>Security Council</a:t>
            </a:r>
          </a:p>
        </p:txBody>
      </p:sp>
      <p:sp>
        <p:nvSpPr>
          <p:cNvPr id="39" name="TextBox 39"/>
          <p:cNvSpPr txBox="1"/>
          <p:nvPr/>
        </p:nvSpPr>
        <p:spPr>
          <a:xfrm rot="-164011">
            <a:off x="8588503" y="6537832"/>
            <a:ext cx="2137131" cy="269304"/>
          </a:xfrm>
          <a:prstGeom prst="rect">
            <a:avLst/>
          </a:prstGeom>
        </p:spPr>
        <p:txBody>
          <a:bodyPr lIns="0" tIns="0" rIns="0" bIns="0" rtlCol="0" anchor="t">
            <a:spAutoFit/>
          </a:bodyPr>
          <a:lstStyle/>
          <a:p>
            <a:pPr algn="ctr">
              <a:lnSpc>
                <a:spcPts val="2070"/>
              </a:lnSpc>
            </a:pPr>
            <a:r>
              <a:rPr lang="en-US" sz="1784" u="sng">
                <a:solidFill>
                  <a:srgbClr val="FFFFFF"/>
                </a:solidFill>
                <a:latin typeface="More Sugar"/>
                <a:ea typeface="More Sugar"/>
                <a:cs typeface="More Sugar"/>
                <a:sym typeface="More Sugar"/>
              </a:rPr>
              <a:t>NMUN 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Freeform 2"/>
          <p:cNvSpPr/>
          <p:nvPr/>
        </p:nvSpPr>
        <p:spPr>
          <a:xfrm>
            <a:off x="377565" y="2212933"/>
            <a:ext cx="5861809" cy="3517085"/>
          </a:xfrm>
          <a:custGeom>
            <a:avLst/>
            <a:gdLst/>
            <a:ahLst/>
            <a:cxnLst/>
            <a:rect l="l" t="t" r="r" b="b"/>
            <a:pathLst>
              <a:path w="8792713" h="5275628">
                <a:moveTo>
                  <a:pt x="0" y="0"/>
                </a:moveTo>
                <a:lnTo>
                  <a:pt x="8792714" y="0"/>
                </a:lnTo>
                <a:lnTo>
                  <a:pt x="8792714" y="5275628"/>
                </a:lnTo>
                <a:lnTo>
                  <a:pt x="0" y="5275628"/>
                </a:lnTo>
                <a:lnTo>
                  <a:pt x="0" y="0"/>
                </a:lnTo>
                <a:close/>
              </a:path>
            </a:pathLst>
          </a:custGeom>
          <a:blipFill>
            <a:blip r:embed="rId2"/>
            <a:stretch>
              <a:fillRect/>
            </a:stretch>
          </a:blipFill>
        </p:spPr>
        <p:txBody>
          <a:bodyPr/>
          <a:lstStyle/>
          <a:p>
            <a:endParaRPr lang="en-US" sz="1200"/>
          </a:p>
        </p:txBody>
      </p:sp>
      <p:graphicFrame>
        <p:nvGraphicFramePr>
          <p:cNvPr id="3" name="Object 3"/>
          <p:cNvGraphicFramePr/>
          <p:nvPr/>
        </p:nvGraphicFramePr>
        <p:xfrm>
          <a:off x="7561089" y="1885950"/>
          <a:ext cx="2514600" cy="1257300"/>
        </p:xfrm>
        <a:graphic>
          <a:graphicData uri="http://schemas.openxmlformats.org/presentationml/2006/ole">
            <mc:AlternateContent xmlns:mc="http://schemas.openxmlformats.org/markup-compatibility/2006">
              <mc:Choice xmlns:v="urn:schemas-microsoft-com:vml" Requires="v">
                <p:oleObj name="Worksheet" r:id="rId3" imgW="4521200" imgH="2628900" progId="Excel.Sheet.12">
                  <p:embed/>
                </p:oleObj>
              </mc:Choice>
              <mc:Fallback>
                <p:oleObj name="Worksheet" r:id="rId3" imgW="4521200" imgH="2628900" progId="Excel.Sheet.12">
                  <p:embed/>
                  <p:pic>
                    <p:nvPicPr>
                      <p:cNvPr id="3" name="Object 3"/>
                      <p:cNvPicPr/>
                      <p:nvPr/>
                    </p:nvPicPr>
                    <p:blipFill>
                      <a:blip r:embed="rId4"/>
                      <a:stretch>
                        <a:fillRect/>
                      </a:stretch>
                    </p:blipFill>
                    <p:spPr>
                      <a:xfrm>
                        <a:off x="7561089" y="1885950"/>
                        <a:ext cx="2514600" cy="1257300"/>
                      </a:xfrm>
                      <a:prstGeom prst="rect">
                        <a:avLst/>
                      </a:prstGeom>
                    </p:spPr>
                  </p:pic>
                </p:oleObj>
              </mc:Fallback>
            </mc:AlternateContent>
          </a:graphicData>
        </a:graphic>
      </p:graphicFrame>
      <p:sp>
        <p:nvSpPr>
          <p:cNvPr id="4" name="TextBox 4"/>
          <p:cNvSpPr txBox="1"/>
          <p:nvPr/>
        </p:nvSpPr>
        <p:spPr>
          <a:xfrm>
            <a:off x="377565" y="334518"/>
            <a:ext cx="11362826" cy="936154"/>
          </a:xfrm>
          <a:prstGeom prst="rect">
            <a:avLst/>
          </a:prstGeom>
        </p:spPr>
        <p:txBody>
          <a:bodyPr lIns="0" tIns="0" rIns="0" bIns="0" rtlCol="0" anchor="t">
            <a:spAutoFit/>
          </a:bodyPr>
          <a:lstStyle/>
          <a:p>
            <a:pPr algn="ctr">
              <a:lnSpc>
                <a:spcPts val="7340"/>
              </a:lnSpc>
            </a:pPr>
            <a:r>
              <a:rPr lang="en-US" sz="6734">
                <a:solidFill>
                  <a:srgbClr val="FFFFFF"/>
                </a:solidFill>
                <a:latin typeface="Boldoa"/>
                <a:ea typeface="Boldoa"/>
                <a:cs typeface="Boldoa"/>
                <a:sym typeface="Boldoa"/>
              </a:rPr>
              <a:t>UN Priorities &amp; Our Research</a:t>
            </a:r>
          </a:p>
        </p:txBody>
      </p:sp>
      <p:sp>
        <p:nvSpPr>
          <p:cNvPr id="5" name="TextBox 5"/>
          <p:cNvSpPr txBox="1"/>
          <p:nvPr/>
        </p:nvSpPr>
        <p:spPr>
          <a:xfrm>
            <a:off x="5929759" y="3308562"/>
            <a:ext cx="332482" cy="440955"/>
          </a:xfrm>
          <a:prstGeom prst="rect">
            <a:avLst/>
          </a:prstGeom>
        </p:spPr>
        <p:txBody>
          <a:bodyPr lIns="0" tIns="0" rIns="0" bIns="0" rtlCol="0" anchor="t">
            <a:spAutoFit/>
          </a:bodyPr>
          <a:lstStyle/>
          <a:p>
            <a:pPr algn="ctr">
              <a:lnSpc>
                <a:spcPts val="1773"/>
              </a:lnSpc>
            </a:pPr>
            <a:r>
              <a:rPr lang="en-US" sz="1266">
                <a:solidFill>
                  <a:srgbClr val="FFFFFF"/>
                </a:solidFill>
                <a:latin typeface="Canva Sans"/>
                <a:ea typeface="Canva Sans"/>
                <a:cs typeface="Canva Sans"/>
                <a:sym typeface="Canva Sans"/>
              </a:rPr>
              <a:t>able</a:t>
            </a:r>
          </a:p>
          <a:p>
            <a:pPr algn="ctr">
              <a:lnSpc>
                <a:spcPts val="1773"/>
              </a:lnSpc>
              <a:spcBef>
                <a:spcPct val="0"/>
              </a:spcBef>
            </a:pPr>
            <a:endParaRPr lang="en-US" sz="1266">
              <a:solidFill>
                <a:srgbClr val="FFFFFF"/>
              </a:solidFill>
              <a:latin typeface="Canva Sans"/>
              <a:ea typeface="Canva Sans"/>
              <a:cs typeface="Canva Sans"/>
              <a:sym typeface="Canva Sans"/>
            </a:endParaRPr>
          </a:p>
        </p:txBody>
      </p:sp>
      <p:grpSp>
        <p:nvGrpSpPr>
          <p:cNvPr id="6" name="Group 6"/>
          <p:cNvGrpSpPr/>
          <p:nvPr/>
        </p:nvGrpSpPr>
        <p:grpSpPr>
          <a:xfrm>
            <a:off x="6543520" y="1892113"/>
            <a:ext cx="5410200" cy="4280087"/>
            <a:chOff x="0" y="0"/>
            <a:chExt cx="2137363" cy="1690899"/>
          </a:xfrm>
        </p:grpSpPr>
        <p:sp>
          <p:nvSpPr>
            <p:cNvPr id="7" name="Freeform 7"/>
            <p:cNvSpPr/>
            <p:nvPr/>
          </p:nvSpPr>
          <p:spPr>
            <a:xfrm>
              <a:off x="0" y="0"/>
              <a:ext cx="2137363" cy="1690899"/>
            </a:xfrm>
            <a:custGeom>
              <a:avLst/>
              <a:gdLst/>
              <a:ahLst/>
              <a:cxnLst/>
              <a:rect l="l" t="t" r="r" b="b"/>
              <a:pathLst>
                <a:path w="2137363" h="1690899">
                  <a:moveTo>
                    <a:pt x="48654" y="0"/>
                  </a:moveTo>
                  <a:lnTo>
                    <a:pt x="2088710" y="0"/>
                  </a:lnTo>
                  <a:cubicBezTo>
                    <a:pt x="2115580" y="0"/>
                    <a:pt x="2137363" y="21783"/>
                    <a:pt x="2137363" y="48654"/>
                  </a:cubicBezTo>
                  <a:lnTo>
                    <a:pt x="2137363" y="1642245"/>
                  </a:lnTo>
                  <a:cubicBezTo>
                    <a:pt x="2137363" y="1669116"/>
                    <a:pt x="2115580" y="1690899"/>
                    <a:pt x="2088710" y="1690899"/>
                  </a:cubicBezTo>
                  <a:lnTo>
                    <a:pt x="48654" y="1690899"/>
                  </a:lnTo>
                  <a:cubicBezTo>
                    <a:pt x="21783" y="1690899"/>
                    <a:pt x="0" y="1669116"/>
                    <a:pt x="0" y="1642245"/>
                  </a:cubicBezTo>
                  <a:lnTo>
                    <a:pt x="0" y="48654"/>
                  </a:lnTo>
                  <a:cubicBezTo>
                    <a:pt x="0" y="21783"/>
                    <a:pt x="21783" y="0"/>
                    <a:pt x="48654" y="0"/>
                  </a:cubicBezTo>
                  <a:close/>
                </a:path>
              </a:pathLst>
            </a:custGeom>
            <a:solidFill>
              <a:srgbClr val="FFFFFF"/>
            </a:solidFill>
          </p:spPr>
          <p:txBody>
            <a:bodyPr/>
            <a:lstStyle/>
            <a:p>
              <a:endParaRPr lang="en-US" sz="1200"/>
            </a:p>
          </p:txBody>
        </p:sp>
        <p:sp>
          <p:nvSpPr>
            <p:cNvPr id="8" name="TextBox 8"/>
            <p:cNvSpPr txBox="1"/>
            <p:nvPr/>
          </p:nvSpPr>
          <p:spPr>
            <a:xfrm>
              <a:off x="0" y="-38100"/>
              <a:ext cx="2137363" cy="1728999"/>
            </a:xfrm>
            <a:prstGeom prst="rect">
              <a:avLst/>
            </a:prstGeom>
          </p:spPr>
          <p:txBody>
            <a:bodyPr lIns="33867" tIns="33867" rIns="33867" bIns="33867" rtlCol="0" anchor="ctr"/>
            <a:lstStyle/>
            <a:p>
              <a:pPr algn="ctr">
                <a:lnSpc>
                  <a:spcPts val="1773"/>
                </a:lnSpc>
                <a:spcBef>
                  <a:spcPct val="0"/>
                </a:spcBef>
              </a:pPr>
              <a:endParaRPr sz="1200"/>
            </a:p>
            <a:p>
              <a:pPr algn="ctr">
                <a:lnSpc>
                  <a:spcPts val="1773"/>
                </a:lnSpc>
                <a:spcBef>
                  <a:spcPct val="0"/>
                </a:spcBef>
              </a:pPr>
              <a:endParaRPr sz="1200"/>
            </a:p>
            <a:p>
              <a:pPr algn="ctr">
                <a:lnSpc>
                  <a:spcPts val="1773"/>
                </a:lnSpc>
                <a:spcBef>
                  <a:spcPct val="0"/>
                </a:spcBef>
              </a:pPr>
              <a:endParaRPr sz="1200"/>
            </a:p>
          </p:txBody>
        </p:sp>
      </p:grpSp>
      <p:sp>
        <p:nvSpPr>
          <p:cNvPr id="9" name="TextBox 9"/>
          <p:cNvSpPr txBox="1"/>
          <p:nvPr/>
        </p:nvSpPr>
        <p:spPr>
          <a:xfrm>
            <a:off x="6706098" y="2174833"/>
            <a:ext cx="5085045" cy="3809313"/>
          </a:xfrm>
          <a:prstGeom prst="rect">
            <a:avLst/>
          </a:prstGeom>
        </p:spPr>
        <p:txBody>
          <a:bodyPr lIns="0" tIns="0" rIns="0" bIns="0" rtlCol="0" anchor="t">
            <a:spAutoFit/>
          </a:bodyPr>
          <a:lstStyle/>
          <a:p>
            <a:pPr marL="359849" lvl="1" indent="-179924">
              <a:lnSpc>
                <a:spcPts val="2333"/>
              </a:lnSpc>
              <a:buFont typeface="Arial"/>
              <a:buChar char="•"/>
            </a:pPr>
            <a:r>
              <a:rPr lang="en-US" sz="1666">
                <a:solidFill>
                  <a:srgbClr val="000000"/>
                </a:solidFill>
                <a:latin typeface="Core Bandi Face"/>
                <a:ea typeface="Core Bandi Face"/>
                <a:cs typeface="Core Bandi Face"/>
                <a:sym typeface="Core Bandi Face"/>
              </a:rPr>
              <a:t>Interpreting UN Actions and Resolutions</a:t>
            </a:r>
          </a:p>
          <a:p>
            <a:pPr marL="359849" lvl="1" indent="-179924">
              <a:lnSpc>
                <a:spcPts val="2333"/>
              </a:lnSpc>
              <a:buFont typeface="Arial"/>
              <a:buChar char="•"/>
            </a:pPr>
            <a:r>
              <a:rPr lang="en-US" sz="1666">
                <a:solidFill>
                  <a:srgbClr val="000000"/>
                </a:solidFill>
                <a:latin typeface="Core Bandi Face"/>
                <a:ea typeface="Core Bandi Face"/>
                <a:cs typeface="Core Bandi Face"/>
                <a:sym typeface="Core Bandi Face"/>
              </a:rPr>
              <a:t>Dealing with biased information and misinformation disseminated by governments</a:t>
            </a:r>
          </a:p>
          <a:p>
            <a:pPr marL="359849" lvl="1" indent="-179924">
              <a:lnSpc>
                <a:spcPts val="2333"/>
              </a:lnSpc>
              <a:buFont typeface="Arial"/>
              <a:buChar char="•"/>
            </a:pPr>
            <a:r>
              <a:rPr lang="en-US" sz="1666">
                <a:solidFill>
                  <a:srgbClr val="000000"/>
                </a:solidFill>
                <a:latin typeface="Core Bandi Face"/>
                <a:ea typeface="Core Bandi Face"/>
                <a:cs typeface="Core Bandi Face"/>
                <a:sym typeface="Core Bandi Face"/>
              </a:rPr>
              <a:t>Understanding the impact of forces like colonialism and capitalism</a:t>
            </a:r>
          </a:p>
          <a:p>
            <a:pPr marL="359849" lvl="1" indent="-179924">
              <a:lnSpc>
                <a:spcPts val="2333"/>
              </a:lnSpc>
              <a:buFont typeface="Arial"/>
              <a:buChar char="•"/>
            </a:pPr>
            <a:r>
              <a:rPr lang="en-US" sz="1666">
                <a:solidFill>
                  <a:srgbClr val="000000"/>
                </a:solidFill>
                <a:latin typeface="Core Bandi Face"/>
                <a:ea typeface="Core Bandi Face"/>
                <a:cs typeface="Core Bandi Face"/>
                <a:sym typeface="Core Bandi Face"/>
              </a:rPr>
              <a:t>Adapting under pressure</a:t>
            </a:r>
          </a:p>
          <a:p>
            <a:pPr marL="359849" lvl="1" indent="-179924">
              <a:lnSpc>
                <a:spcPts val="2333"/>
              </a:lnSpc>
              <a:buFont typeface="Arial"/>
              <a:buChar char="•"/>
            </a:pPr>
            <a:r>
              <a:rPr lang="en-US" sz="1666">
                <a:solidFill>
                  <a:srgbClr val="000000"/>
                </a:solidFill>
                <a:latin typeface="Core Bandi Face"/>
                <a:ea typeface="Core Bandi Face"/>
                <a:cs typeface="Core Bandi Face"/>
                <a:sym typeface="Core Bandi Face"/>
              </a:rPr>
              <a:t>What would our Member State do vs. our takeaway and learning of geopolitics</a:t>
            </a:r>
          </a:p>
          <a:p>
            <a:pPr marL="359849" lvl="1" indent="-179924">
              <a:lnSpc>
                <a:spcPts val="2333"/>
              </a:lnSpc>
              <a:buFont typeface="Arial"/>
              <a:buChar char="•"/>
            </a:pPr>
            <a:r>
              <a:rPr lang="en-US" sz="1666">
                <a:solidFill>
                  <a:srgbClr val="000000"/>
                </a:solidFill>
                <a:latin typeface="Core Bandi Face"/>
                <a:ea typeface="Core Bandi Face"/>
                <a:cs typeface="Core Bandi Face"/>
                <a:sym typeface="Core Bandi Face"/>
              </a:rPr>
              <a:t>Synthesis into a paper, speeches, and water-cooler talk</a:t>
            </a:r>
          </a:p>
          <a:p>
            <a:pPr marL="359849" lvl="1" indent="-179924">
              <a:lnSpc>
                <a:spcPts val="2333"/>
              </a:lnSpc>
              <a:buFont typeface="Arial"/>
              <a:buChar char="•"/>
            </a:pPr>
            <a:r>
              <a:rPr lang="en-US" sz="1666">
                <a:solidFill>
                  <a:srgbClr val="000000"/>
                </a:solidFill>
                <a:latin typeface="Core Bandi Face"/>
                <a:ea typeface="Core Bandi Face"/>
                <a:cs typeface="Core Bandi Face"/>
                <a:sym typeface="Core Bandi Face"/>
              </a:rPr>
              <a:t>Debate vs. Collaboration</a:t>
            </a:r>
          </a:p>
          <a:p>
            <a:pPr marL="359849" lvl="1" indent="-179924">
              <a:lnSpc>
                <a:spcPts val="2333"/>
              </a:lnSpc>
              <a:spcBef>
                <a:spcPct val="0"/>
              </a:spcBef>
              <a:buFont typeface="Arial"/>
              <a:buChar char="•"/>
            </a:pPr>
            <a:r>
              <a:rPr lang="en-US" sz="1666">
                <a:solidFill>
                  <a:srgbClr val="000000"/>
                </a:solidFill>
                <a:latin typeface="Core Bandi Face"/>
                <a:ea typeface="Core Bandi Face"/>
                <a:cs typeface="Core Bandi Face"/>
                <a:sym typeface="Core Bandi Face"/>
              </a:rPr>
              <a:t>Research turns into a competive yet collaborative endeavor </a:t>
            </a:r>
          </a:p>
        </p:txBody>
      </p:sp>
      <p:sp>
        <p:nvSpPr>
          <p:cNvPr id="10" name="Freeform 10"/>
          <p:cNvSpPr/>
          <p:nvPr/>
        </p:nvSpPr>
        <p:spPr>
          <a:xfrm>
            <a:off x="6427240" y="1430009"/>
            <a:ext cx="956209" cy="638748"/>
          </a:xfrm>
          <a:custGeom>
            <a:avLst/>
            <a:gdLst/>
            <a:ahLst/>
            <a:cxnLst/>
            <a:rect l="l" t="t" r="r" b="b"/>
            <a:pathLst>
              <a:path w="1434314" h="958122">
                <a:moveTo>
                  <a:pt x="0" y="0"/>
                </a:moveTo>
                <a:lnTo>
                  <a:pt x="1434314" y="0"/>
                </a:lnTo>
                <a:lnTo>
                  <a:pt x="1434314" y="958121"/>
                </a:lnTo>
                <a:lnTo>
                  <a:pt x="0" y="958121"/>
                </a:lnTo>
                <a:lnTo>
                  <a:pt x="0" y="0"/>
                </a:lnTo>
                <a:close/>
              </a:path>
            </a:pathLst>
          </a:custGeom>
          <a:blipFill>
            <a:blip r:embed="rId5"/>
            <a:stretch>
              <a:fillRect/>
            </a:stretch>
          </a:blipFill>
        </p:spPr>
        <p:txBody>
          <a:bodyPr/>
          <a:lstStyle/>
          <a:p>
            <a:endParaRPr lang="en-US" sz="1200"/>
          </a:p>
        </p:txBody>
      </p:sp>
      <p:sp>
        <p:nvSpPr>
          <p:cNvPr id="11" name="Freeform 11"/>
          <p:cNvSpPr/>
          <p:nvPr/>
        </p:nvSpPr>
        <p:spPr>
          <a:xfrm>
            <a:off x="10997511" y="1414008"/>
            <a:ext cx="956209" cy="478105"/>
          </a:xfrm>
          <a:custGeom>
            <a:avLst/>
            <a:gdLst/>
            <a:ahLst/>
            <a:cxnLst/>
            <a:rect l="l" t="t" r="r" b="b"/>
            <a:pathLst>
              <a:path w="1434314" h="717157">
                <a:moveTo>
                  <a:pt x="0" y="0"/>
                </a:moveTo>
                <a:lnTo>
                  <a:pt x="1434314" y="0"/>
                </a:lnTo>
                <a:lnTo>
                  <a:pt x="1434314" y="717157"/>
                </a:lnTo>
                <a:lnTo>
                  <a:pt x="0" y="717157"/>
                </a:lnTo>
                <a:lnTo>
                  <a:pt x="0" y="0"/>
                </a:lnTo>
                <a:close/>
              </a:path>
            </a:pathLst>
          </a:custGeom>
          <a:blipFill>
            <a:blip r:embed="rId6"/>
            <a:stretch>
              <a:fillRect/>
            </a:stretch>
          </a:blipFill>
        </p:spPr>
        <p:txBody>
          <a:bodyPr/>
          <a:lstStyle/>
          <a:p>
            <a:endParaRPr lang="en-US"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2" name="Group 2"/>
          <p:cNvGrpSpPr/>
          <p:nvPr/>
        </p:nvGrpSpPr>
        <p:grpSpPr>
          <a:xfrm>
            <a:off x="685800" y="1892113"/>
            <a:ext cx="5410200" cy="4280087"/>
            <a:chOff x="0" y="0"/>
            <a:chExt cx="2137363" cy="1690899"/>
          </a:xfrm>
        </p:grpSpPr>
        <p:sp>
          <p:nvSpPr>
            <p:cNvPr id="3" name="Freeform 3"/>
            <p:cNvSpPr/>
            <p:nvPr/>
          </p:nvSpPr>
          <p:spPr>
            <a:xfrm>
              <a:off x="0" y="0"/>
              <a:ext cx="2137363" cy="1690899"/>
            </a:xfrm>
            <a:custGeom>
              <a:avLst/>
              <a:gdLst/>
              <a:ahLst/>
              <a:cxnLst/>
              <a:rect l="l" t="t" r="r" b="b"/>
              <a:pathLst>
                <a:path w="2137363" h="1690899">
                  <a:moveTo>
                    <a:pt x="48654" y="0"/>
                  </a:moveTo>
                  <a:lnTo>
                    <a:pt x="2088710" y="0"/>
                  </a:lnTo>
                  <a:cubicBezTo>
                    <a:pt x="2115580" y="0"/>
                    <a:pt x="2137363" y="21783"/>
                    <a:pt x="2137363" y="48654"/>
                  </a:cubicBezTo>
                  <a:lnTo>
                    <a:pt x="2137363" y="1642245"/>
                  </a:lnTo>
                  <a:cubicBezTo>
                    <a:pt x="2137363" y="1669116"/>
                    <a:pt x="2115580" y="1690899"/>
                    <a:pt x="2088710" y="1690899"/>
                  </a:cubicBezTo>
                  <a:lnTo>
                    <a:pt x="48654" y="1690899"/>
                  </a:lnTo>
                  <a:cubicBezTo>
                    <a:pt x="21783" y="1690899"/>
                    <a:pt x="0" y="1669116"/>
                    <a:pt x="0" y="1642245"/>
                  </a:cubicBezTo>
                  <a:lnTo>
                    <a:pt x="0" y="48654"/>
                  </a:lnTo>
                  <a:cubicBezTo>
                    <a:pt x="0" y="21783"/>
                    <a:pt x="21783" y="0"/>
                    <a:pt x="48654" y="0"/>
                  </a:cubicBezTo>
                  <a:close/>
                </a:path>
              </a:pathLst>
            </a:custGeom>
            <a:solidFill>
              <a:srgbClr val="FFFFFF"/>
            </a:solidFill>
          </p:spPr>
          <p:txBody>
            <a:bodyPr/>
            <a:lstStyle/>
            <a:p>
              <a:endParaRPr lang="en-US" sz="1200"/>
            </a:p>
          </p:txBody>
        </p:sp>
        <p:sp>
          <p:nvSpPr>
            <p:cNvPr id="4" name="TextBox 4"/>
            <p:cNvSpPr txBox="1"/>
            <p:nvPr/>
          </p:nvSpPr>
          <p:spPr>
            <a:xfrm>
              <a:off x="0" y="-38100"/>
              <a:ext cx="2137363" cy="1728999"/>
            </a:xfrm>
            <a:prstGeom prst="rect">
              <a:avLst/>
            </a:prstGeom>
          </p:spPr>
          <p:txBody>
            <a:bodyPr lIns="33867" tIns="33867" rIns="33867" bIns="33867" rtlCol="0" anchor="ctr"/>
            <a:lstStyle/>
            <a:p>
              <a:pPr algn="ctr">
                <a:lnSpc>
                  <a:spcPts val="1773"/>
                </a:lnSpc>
                <a:spcBef>
                  <a:spcPct val="0"/>
                </a:spcBef>
              </a:pPr>
              <a:endParaRPr sz="1200"/>
            </a:p>
            <a:p>
              <a:pPr algn="ctr">
                <a:lnSpc>
                  <a:spcPts val="1773"/>
                </a:lnSpc>
                <a:spcBef>
                  <a:spcPct val="0"/>
                </a:spcBef>
              </a:pPr>
              <a:endParaRPr sz="1200"/>
            </a:p>
            <a:p>
              <a:pPr algn="ctr">
                <a:lnSpc>
                  <a:spcPts val="1773"/>
                </a:lnSpc>
                <a:spcBef>
                  <a:spcPct val="0"/>
                </a:spcBef>
              </a:pPr>
              <a:endParaRPr sz="1200"/>
            </a:p>
          </p:txBody>
        </p:sp>
      </p:grpSp>
      <p:grpSp>
        <p:nvGrpSpPr>
          <p:cNvPr id="5" name="Group 5"/>
          <p:cNvGrpSpPr/>
          <p:nvPr/>
        </p:nvGrpSpPr>
        <p:grpSpPr>
          <a:xfrm>
            <a:off x="6641316" y="-679616"/>
            <a:ext cx="5550685" cy="8217233"/>
            <a:chOff x="0" y="0"/>
            <a:chExt cx="2192863" cy="3246314"/>
          </a:xfrm>
        </p:grpSpPr>
        <p:sp>
          <p:nvSpPr>
            <p:cNvPr id="6" name="Freeform 6"/>
            <p:cNvSpPr/>
            <p:nvPr/>
          </p:nvSpPr>
          <p:spPr>
            <a:xfrm>
              <a:off x="0" y="0"/>
              <a:ext cx="2192863" cy="3246314"/>
            </a:xfrm>
            <a:custGeom>
              <a:avLst/>
              <a:gdLst/>
              <a:ahLst/>
              <a:cxnLst/>
              <a:rect l="l" t="t" r="r" b="b"/>
              <a:pathLst>
                <a:path w="2192863" h="3246314">
                  <a:moveTo>
                    <a:pt x="47422" y="0"/>
                  </a:moveTo>
                  <a:lnTo>
                    <a:pt x="2145441" y="0"/>
                  </a:lnTo>
                  <a:cubicBezTo>
                    <a:pt x="2171632" y="0"/>
                    <a:pt x="2192863" y="21232"/>
                    <a:pt x="2192863" y="47422"/>
                  </a:cubicBezTo>
                  <a:lnTo>
                    <a:pt x="2192863" y="3198892"/>
                  </a:lnTo>
                  <a:cubicBezTo>
                    <a:pt x="2192863" y="3211469"/>
                    <a:pt x="2187867" y="3223531"/>
                    <a:pt x="2178974" y="3232424"/>
                  </a:cubicBezTo>
                  <a:cubicBezTo>
                    <a:pt x="2170080" y="3241318"/>
                    <a:pt x="2158018" y="3246314"/>
                    <a:pt x="2145441" y="3246314"/>
                  </a:cubicBezTo>
                  <a:lnTo>
                    <a:pt x="47422" y="3246314"/>
                  </a:lnTo>
                  <a:cubicBezTo>
                    <a:pt x="34845" y="3246314"/>
                    <a:pt x="22783" y="3241318"/>
                    <a:pt x="13890" y="3232424"/>
                  </a:cubicBezTo>
                  <a:cubicBezTo>
                    <a:pt x="4996" y="3223531"/>
                    <a:pt x="0" y="3211469"/>
                    <a:pt x="0" y="3198892"/>
                  </a:cubicBezTo>
                  <a:lnTo>
                    <a:pt x="0" y="47422"/>
                  </a:lnTo>
                  <a:cubicBezTo>
                    <a:pt x="0" y="34845"/>
                    <a:pt x="4996" y="22783"/>
                    <a:pt x="13890" y="13890"/>
                  </a:cubicBezTo>
                  <a:cubicBezTo>
                    <a:pt x="22783" y="4996"/>
                    <a:pt x="34845" y="0"/>
                    <a:pt x="47422" y="0"/>
                  </a:cubicBezTo>
                  <a:close/>
                </a:path>
              </a:pathLst>
            </a:custGeom>
            <a:solidFill>
              <a:srgbClr val="FFFFFF"/>
            </a:solidFill>
          </p:spPr>
          <p:txBody>
            <a:bodyPr/>
            <a:lstStyle/>
            <a:p>
              <a:endParaRPr lang="en-US" sz="1200"/>
            </a:p>
          </p:txBody>
        </p:sp>
        <p:sp>
          <p:nvSpPr>
            <p:cNvPr id="7" name="TextBox 7"/>
            <p:cNvSpPr txBox="1"/>
            <p:nvPr/>
          </p:nvSpPr>
          <p:spPr>
            <a:xfrm>
              <a:off x="0" y="-38100"/>
              <a:ext cx="2192863" cy="3284414"/>
            </a:xfrm>
            <a:prstGeom prst="rect">
              <a:avLst/>
            </a:prstGeom>
          </p:spPr>
          <p:txBody>
            <a:bodyPr lIns="33867" tIns="33867" rIns="33867" bIns="33867" rtlCol="0" anchor="ctr"/>
            <a:lstStyle/>
            <a:p>
              <a:pPr algn="ctr">
                <a:lnSpc>
                  <a:spcPts val="1773"/>
                </a:lnSpc>
              </a:pPr>
              <a:endParaRPr sz="1200"/>
            </a:p>
            <a:p>
              <a:pPr algn="ctr">
                <a:lnSpc>
                  <a:spcPts val="1773"/>
                </a:lnSpc>
              </a:pPr>
              <a:endParaRPr sz="1200"/>
            </a:p>
          </p:txBody>
        </p:sp>
      </p:grpSp>
      <p:sp>
        <p:nvSpPr>
          <p:cNvPr id="8" name="Freeform 8"/>
          <p:cNvSpPr/>
          <p:nvPr/>
        </p:nvSpPr>
        <p:spPr>
          <a:xfrm>
            <a:off x="6828492" y="2186423"/>
            <a:ext cx="4882355" cy="3985777"/>
          </a:xfrm>
          <a:custGeom>
            <a:avLst/>
            <a:gdLst/>
            <a:ahLst/>
            <a:cxnLst/>
            <a:rect l="l" t="t" r="r" b="b"/>
            <a:pathLst>
              <a:path w="7323532" h="5978666">
                <a:moveTo>
                  <a:pt x="0" y="0"/>
                </a:moveTo>
                <a:lnTo>
                  <a:pt x="7323533" y="0"/>
                </a:lnTo>
                <a:lnTo>
                  <a:pt x="7323533" y="5978666"/>
                </a:lnTo>
                <a:lnTo>
                  <a:pt x="0" y="59786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grpSp>
        <p:nvGrpSpPr>
          <p:cNvPr id="9" name="Group 9"/>
          <p:cNvGrpSpPr/>
          <p:nvPr/>
        </p:nvGrpSpPr>
        <p:grpSpPr>
          <a:xfrm rot="-1057251">
            <a:off x="9218915" y="703551"/>
            <a:ext cx="3954499" cy="277595"/>
            <a:chOff x="0" y="0"/>
            <a:chExt cx="1562271" cy="109667"/>
          </a:xfrm>
        </p:grpSpPr>
        <p:sp>
          <p:nvSpPr>
            <p:cNvPr id="10" name="Freeform 10"/>
            <p:cNvSpPr/>
            <p:nvPr/>
          </p:nvSpPr>
          <p:spPr>
            <a:xfrm>
              <a:off x="0" y="0"/>
              <a:ext cx="1562271" cy="109667"/>
            </a:xfrm>
            <a:custGeom>
              <a:avLst/>
              <a:gdLst/>
              <a:ahLst/>
              <a:cxnLst/>
              <a:rect l="l" t="t" r="r" b="b"/>
              <a:pathLst>
                <a:path w="1562271" h="109667">
                  <a:moveTo>
                    <a:pt x="54834" y="0"/>
                  </a:moveTo>
                  <a:lnTo>
                    <a:pt x="1507438" y="0"/>
                  </a:lnTo>
                  <a:cubicBezTo>
                    <a:pt x="1521980" y="0"/>
                    <a:pt x="1535928" y="5777"/>
                    <a:pt x="1546211" y="16060"/>
                  </a:cubicBezTo>
                  <a:cubicBezTo>
                    <a:pt x="1556494" y="26344"/>
                    <a:pt x="1562271" y="40291"/>
                    <a:pt x="1562271" y="54834"/>
                  </a:cubicBezTo>
                  <a:lnTo>
                    <a:pt x="1562271" y="54834"/>
                  </a:lnTo>
                  <a:cubicBezTo>
                    <a:pt x="1562271" y="85117"/>
                    <a:pt x="1537721" y="109667"/>
                    <a:pt x="1507438" y="109667"/>
                  </a:cubicBezTo>
                  <a:lnTo>
                    <a:pt x="54834" y="109667"/>
                  </a:lnTo>
                  <a:cubicBezTo>
                    <a:pt x="40291" y="109667"/>
                    <a:pt x="26344" y="103890"/>
                    <a:pt x="16060" y="93607"/>
                  </a:cubicBezTo>
                  <a:cubicBezTo>
                    <a:pt x="5777" y="83323"/>
                    <a:pt x="0" y="69376"/>
                    <a:pt x="0" y="54834"/>
                  </a:cubicBezTo>
                  <a:lnTo>
                    <a:pt x="0" y="54834"/>
                  </a:lnTo>
                  <a:cubicBezTo>
                    <a:pt x="0" y="40291"/>
                    <a:pt x="5777" y="26344"/>
                    <a:pt x="16060" y="16060"/>
                  </a:cubicBezTo>
                  <a:cubicBezTo>
                    <a:pt x="26344" y="5777"/>
                    <a:pt x="40291" y="0"/>
                    <a:pt x="54834" y="0"/>
                  </a:cubicBezTo>
                  <a:close/>
                </a:path>
              </a:pathLst>
            </a:custGeom>
            <a:solidFill>
              <a:srgbClr val="478ECC"/>
            </a:solidFill>
          </p:spPr>
          <p:txBody>
            <a:bodyPr/>
            <a:lstStyle/>
            <a:p>
              <a:endParaRPr lang="en-US" sz="1200"/>
            </a:p>
          </p:txBody>
        </p:sp>
        <p:sp>
          <p:nvSpPr>
            <p:cNvPr id="11" name="TextBox 11"/>
            <p:cNvSpPr txBox="1"/>
            <p:nvPr/>
          </p:nvSpPr>
          <p:spPr>
            <a:xfrm>
              <a:off x="0" y="-38100"/>
              <a:ext cx="1562271" cy="147767"/>
            </a:xfrm>
            <a:prstGeom prst="rect">
              <a:avLst/>
            </a:prstGeom>
          </p:spPr>
          <p:txBody>
            <a:bodyPr lIns="33867" tIns="33867" rIns="33867" bIns="33867" rtlCol="0" anchor="ctr"/>
            <a:lstStyle/>
            <a:p>
              <a:pPr algn="ctr">
                <a:lnSpc>
                  <a:spcPts val="1773"/>
                </a:lnSpc>
              </a:pPr>
              <a:endParaRPr sz="1200"/>
            </a:p>
          </p:txBody>
        </p:sp>
      </p:grpSp>
      <p:grpSp>
        <p:nvGrpSpPr>
          <p:cNvPr id="12" name="Group 12"/>
          <p:cNvGrpSpPr/>
          <p:nvPr/>
        </p:nvGrpSpPr>
        <p:grpSpPr>
          <a:xfrm rot="-1057251">
            <a:off x="10041398" y="998028"/>
            <a:ext cx="3954499" cy="277595"/>
            <a:chOff x="0" y="0"/>
            <a:chExt cx="1562271" cy="109667"/>
          </a:xfrm>
        </p:grpSpPr>
        <p:sp>
          <p:nvSpPr>
            <p:cNvPr id="13" name="Freeform 13"/>
            <p:cNvSpPr/>
            <p:nvPr/>
          </p:nvSpPr>
          <p:spPr>
            <a:xfrm>
              <a:off x="0" y="0"/>
              <a:ext cx="1562271" cy="109667"/>
            </a:xfrm>
            <a:custGeom>
              <a:avLst/>
              <a:gdLst/>
              <a:ahLst/>
              <a:cxnLst/>
              <a:rect l="l" t="t" r="r" b="b"/>
              <a:pathLst>
                <a:path w="1562271" h="109667">
                  <a:moveTo>
                    <a:pt x="54834" y="0"/>
                  </a:moveTo>
                  <a:lnTo>
                    <a:pt x="1507438" y="0"/>
                  </a:lnTo>
                  <a:cubicBezTo>
                    <a:pt x="1521980" y="0"/>
                    <a:pt x="1535928" y="5777"/>
                    <a:pt x="1546211" y="16060"/>
                  </a:cubicBezTo>
                  <a:cubicBezTo>
                    <a:pt x="1556494" y="26344"/>
                    <a:pt x="1562271" y="40291"/>
                    <a:pt x="1562271" y="54834"/>
                  </a:cubicBezTo>
                  <a:lnTo>
                    <a:pt x="1562271" y="54834"/>
                  </a:lnTo>
                  <a:cubicBezTo>
                    <a:pt x="1562271" y="85117"/>
                    <a:pt x="1537721" y="109667"/>
                    <a:pt x="1507438" y="109667"/>
                  </a:cubicBezTo>
                  <a:lnTo>
                    <a:pt x="54834" y="109667"/>
                  </a:lnTo>
                  <a:cubicBezTo>
                    <a:pt x="40291" y="109667"/>
                    <a:pt x="26344" y="103890"/>
                    <a:pt x="16060" y="93607"/>
                  </a:cubicBezTo>
                  <a:cubicBezTo>
                    <a:pt x="5777" y="83323"/>
                    <a:pt x="0" y="69376"/>
                    <a:pt x="0" y="54834"/>
                  </a:cubicBezTo>
                  <a:lnTo>
                    <a:pt x="0" y="54834"/>
                  </a:lnTo>
                  <a:cubicBezTo>
                    <a:pt x="0" y="40291"/>
                    <a:pt x="5777" y="26344"/>
                    <a:pt x="16060" y="16060"/>
                  </a:cubicBezTo>
                  <a:cubicBezTo>
                    <a:pt x="26344" y="5777"/>
                    <a:pt x="40291" y="0"/>
                    <a:pt x="54834" y="0"/>
                  </a:cubicBezTo>
                  <a:close/>
                </a:path>
              </a:pathLst>
            </a:custGeom>
            <a:solidFill>
              <a:srgbClr val="478ECC"/>
            </a:solidFill>
          </p:spPr>
          <p:txBody>
            <a:bodyPr/>
            <a:lstStyle/>
            <a:p>
              <a:endParaRPr lang="en-US" sz="1200"/>
            </a:p>
          </p:txBody>
        </p:sp>
        <p:sp>
          <p:nvSpPr>
            <p:cNvPr id="14" name="TextBox 14"/>
            <p:cNvSpPr txBox="1"/>
            <p:nvPr/>
          </p:nvSpPr>
          <p:spPr>
            <a:xfrm>
              <a:off x="0" y="-38100"/>
              <a:ext cx="1562271" cy="147767"/>
            </a:xfrm>
            <a:prstGeom prst="rect">
              <a:avLst/>
            </a:prstGeom>
          </p:spPr>
          <p:txBody>
            <a:bodyPr lIns="33867" tIns="33867" rIns="33867" bIns="33867" rtlCol="0" anchor="ctr"/>
            <a:lstStyle/>
            <a:p>
              <a:pPr algn="ctr">
                <a:lnSpc>
                  <a:spcPts val="1773"/>
                </a:lnSpc>
              </a:pPr>
              <a:endParaRPr sz="1200"/>
            </a:p>
          </p:txBody>
        </p:sp>
      </p:grpSp>
      <p:grpSp>
        <p:nvGrpSpPr>
          <p:cNvPr id="15" name="Group 15"/>
          <p:cNvGrpSpPr/>
          <p:nvPr/>
        </p:nvGrpSpPr>
        <p:grpSpPr>
          <a:xfrm rot="-1057251">
            <a:off x="9528951" y="-27282"/>
            <a:ext cx="3954499" cy="277595"/>
            <a:chOff x="0" y="0"/>
            <a:chExt cx="1562271" cy="109667"/>
          </a:xfrm>
        </p:grpSpPr>
        <p:sp>
          <p:nvSpPr>
            <p:cNvPr id="16" name="Freeform 16"/>
            <p:cNvSpPr/>
            <p:nvPr/>
          </p:nvSpPr>
          <p:spPr>
            <a:xfrm>
              <a:off x="0" y="0"/>
              <a:ext cx="1562271" cy="109667"/>
            </a:xfrm>
            <a:custGeom>
              <a:avLst/>
              <a:gdLst/>
              <a:ahLst/>
              <a:cxnLst/>
              <a:rect l="l" t="t" r="r" b="b"/>
              <a:pathLst>
                <a:path w="1562271" h="109667">
                  <a:moveTo>
                    <a:pt x="54834" y="0"/>
                  </a:moveTo>
                  <a:lnTo>
                    <a:pt x="1507438" y="0"/>
                  </a:lnTo>
                  <a:cubicBezTo>
                    <a:pt x="1521980" y="0"/>
                    <a:pt x="1535928" y="5777"/>
                    <a:pt x="1546211" y="16060"/>
                  </a:cubicBezTo>
                  <a:cubicBezTo>
                    <a:pt x="1556494" y="26344"/>
                    <a:pt x="1562271" y="40291"/>
                    <a:pt x="1562271" y="54834"/>
                  </a:cubicBezTo>
                  <a:lnTo>
                    <a:pt x="1562271" y="54834"/>
                  </a:lnTo>
                  <a:cubicBezTo>
                    <a:pt x="1562271" y="85117"/>
                    <a:pt x="1537721" y="109667"/>
                    <a:pt x="1507438" y="109667"/>
                  </a:cubicBezTo>
                  <a:lnTo>
                    <a:pt x="54834" y="109667"/>
                  </a:lnTo>
                  <a:cubicBezTo>
                    <a:pt x="40291" y="109667"/>
                    <a:pt x="26344" y="103890"/>
                    <a:pt x="16060" y="93607"/>
                  </a:cubicBezTo>
                  <a:cubicBezTo>
                    <a:pt x="5777" y="83323"/>
                    <a:pt x="0" y="69376"/>
                    <a:pt x="0" y="54834"/>
                  </a:cubicBezTo>
                  <a:lnTo>
                    <a:pt x="0" y="54834"/>
                  </a:lnTo>
                  <a:cubicBezTo>
                    <a:pt x="0" y="40291"/>
                    <a:pt x="5777" y="26344"/>
                    <a:pt x="16060" y="16060"/>
                  </a:cubicBezTo>
                  <a:cubicBezTo>
                    <a:pt x="26344" y="5777"/>
                    <a:pt x="40291" y="0"/>
                    <a:pt x="54834" y="0"/>
                  </a:cubicBezTo>
                  <a:close/>
                </a:path>
              </a:pathLst>
            </a:custGeom>
            <a:solidFill>
              <a:srgbClr val="478ECC"/>
            </a:solidFill>
          </p:spPr>
          <p:txBody>
            <a:bodyPr/>
            <a:lstStyle/>
            <a:p>
              <a:endParaRPr lang="en-US" sz="1200"/>
            </a:p>
          </p:txBody>
        </p:sp>
        <p:sp>
          <p:nvSpPr>
            <p:cNvPr id="17" name="TextBox 17"/>
            <p:cNvSpPr txBox="1"/>
            <p:nvPr/>
          </p:nvSpPr>
          <p:spPr>
            <a:xfrm>
              <a:off x="0" y="-38100"/>
              <a:ext cx="1562271" cy="147767"/>
            </a:xfrm>
            <a:prstGeom prst="rect">
              <a:avLst/>
            </a:prstGeom>
          </p:spPr>
          <p:txBody>
            <a:bodyPr lIns="33867" tIns="33867" rIns="33867" bIns="33867" rtlCol="0" anchor="ctr"/>
            <a:lstStyle/>
            <a:p>
              <a:pPr algn="ctr">
                <a:lnSpc>
                  <a:spcPts val="1773"/>
                </a:lnSpc>
              </a:pPr>
              <a:endParaRPr sz="1200"/>
            </a:p>
          </p:txBody>
        </p:sp>
      </p:grpSp>
      <p:grpSp>
        <p:nvGrpSpPr>
          <p:cNvPr id="18" name="Group 18"/>
          <p:cNvGrpSpPr/>
          <p:nvPr/>
        </p:nvGrpSpPr>
        <p:grpSpPr>
          <a:xfrm rot="-1057251">
            <a:off x="10980781" y="1316794"/>
            <a:ext cx="3954499" cy="277595"/>
            <a:chOff x="0" y="0"/>
            <a:chExt cx="1562271" cy="109667"/>
          </a:xfrm>
        </p:grpSpPr>
        <p:sp>
          <p:nvSpPr>
            <p:cNvPr id="19" name="Freeform 19"/>
            <p:cNvSpPr/>
            <p:nvPr/>
          </p:nvSpPr>
          <p:spPr>
            <a:xfrm>
              <a:off x="0" y="0"/>
              <a:ext cx="1562271" cy="109667"/>
            </a:xfrm>
            <a:custGeom>
              <a:avLst/>
              <a:gdLst/>
              <a:ahLst/>
              <a:cxnLst/>
              <a:rect l="l" t="t" r="r" b="b"/>
              <a:pathLst>
                <a:path w="1562271" h="109667">
                  <a:moveTo>
                    <a:pt x="54834" y="0"/>
                  </a:moveTo>
                  <a:lnTo>
                    <a:pt x="1507438" y="0"/>
                  </a:lnTo>
                  <a:cubicBezTo>
                    <a:pt x="1521980" y="0"/>
                    <a:pt x="1535928" y="5777"/>
                    <a:pt x="1546211" y="16060"/>
                  </a:cubicBezTo>
                  <a:cubicBezTo>
                    <a:pt x="1556494" y="26344"/>
                    <a:pt x="1562271" y="40291"/>
                    <a:pt x="1562271" y="54834"/>
                  </a:cubicBezTo>
                  <a:lnTo>
                    <a:pt x="1562271" y="54834"/>
                  </a:lnTo>
                  <a:cubicBezTo>
                    <a:pt x="1562271" y="85117"/>
                    <a:pt x="1537721" y="109667"/>
                    <a:pt x="1507438" y="109667"/>
                  </a:cubicBezTo>
                  <a:lnTo>
                    <a:pt x="54834" y="109667"/>
                  </a:lnTo>
                  <a:cubicBezTo>
                    <a:pt x="40291" y="109667"/>
                    <a:pt x="26344" y="103890"/>
                    <a:pt x="16060" y="93607"/>
                  </a:cubicBezTo>
                  <a:cubicBezTo>
                    <a:pt x="5777" y="83323"/>
                    <a:pt x="0" y="69376"/>
                    <a:pt x="0" y="54834"/>
                  </a:cubicBezTo>
                  <a:lnTo>
                    <a:pt x="0" y="54834"/>
                  </a:lnTo>
                  <a:cubicBezTo>
                    <a:pt x="0" y="40291"/>
                    <a:pt x="5777" y="26344"/>
                    <a:pt x="16060" y="16060"/>
                  </a:cubicBezTo>
                  <a:cubicBezTo>
                    <a:pt x="26344" y="5777"/>
                    <a:pt x="40291" y="0"/>
                    <a:pt x="54834" y="0"/>
                  </a:cubicBezTo>
                  <a:close/>
                </a:path>
              </a:pathLst>
            </a:custGeom>
            <a:solidFill>
              <a:srgbClr val="478ECC"/>
            </a:solidFill>
          </p:spPr>
          <p:txBody>
            <a:bodyPr/>
            <a:lstStyle/>
            <a:p>
              <a:endParaRPr lang="en-US" sz="1200"/>
            </a:p>
          </p:txBody>
        </p:sp>
        <p:sp>
          <p:nvSpPr>
            <p:cNvPr id="20" name="TextBox 20"/>
            <p:cNvSpPr txBox="1"/>
            <p:nvPr/>
          </p:nvSpPr>
          <p:spPr>
            <a:xfrm>
              <a:off x="0" y="-38100"/>
              <a:ext cx="1562271" cy="147767"/>
            </a:xfrm>
            <a:prstGeom prst="rect">
              <a:avLst/>
            </a:prstGeom>
          </p:spPr>
          <p:txBody>
            <a:bodyPr lIns="33867" tIns="33867" rIns="33867" bIns="33867" rtlCol="0" anchor="ctr"/>
            <a:lstStyle/>
            <a:p>
              <a:pPr algn="ctr">
                <a:lnSpc>
                  <a:spcPts val="1773"/>
                </a:lnSpc>
              </a:pPr>
              <a:endParaRPr sz="1200"/>
            </a:p>
          </p:txBody>
        </p:sp>
      </p:grpSp>
      <p:sp>
        <p:nvSpPr>
          <p:cNvPr id="21" name="TextBox 21"/>
          <p:cNvSpPr txBox="1"/>
          <p:nvPr/>
        </p:nvSpPr>
        <p:spPr>
          <a:xfrm>
            <a:off x="270095" y="243696"/>
            <a:ext cx="6030956" cy="1615827"/>
          </a:xfrm>
          <a:prstGeom prst="rect">
            <a:avLst/>
          </a:prstGeom>
        </p:spPr>
        <p:txBody>
          <a:bodyPr lIns="0" tIns="0" rIns="0" bIns="0" rtlCol="0" anchor="t">
            <a:spAutoFit/>
          </a:bodyPr>
          <a:lstStyle/>
          <a:p>
            <a:pPr algn="ctr">
              <a:lnSpc>
                <a:spcPts val="6322"/>
              </a:lnSpc>
            </a:pPr>
            <a:r>
              <a:rPr lang="en-US" sz="5800">
                <a:solidFill>
                  <a:srgbClr val="FFFFFF"/>
                </a:solidFill>
                <a:latin typeface="Boldoa"/>
                <a:ea typeface="Boldoa"/>
                <a:cs typeface="Boldoa"/>
                <a:sym typeface="Boldoa"/>
              </a:rPr>
              <a:t>Learn More About MUN!</a:t>
            </a:r>
          </a:p>
        </p:txBody>
      </p:sp>
      <p:grpSp>
        <p:nvGrpSpPr>
          <p:cNvPr id="22" name="Group 22"/>
          <p:cNvGrpSpPr/>
          <p:nvPr/>
        </p:nvGrpSpPr>
        <p:grpSpPr>
          <a:xfrm>
            <a:off x="1155054" y="2006880"/>
            <a:ext cx="1422121" cy="1422121"/>
            <a:chOff x="0" y="0"/>
            <a:chExt cx="7620000" cy="7620000"/>
          </a:xfrm>
        </p:grpSpPr>
        <p:sp>
          <p:nvSpPr>
            <p:cNvPr id="23" name="Freeform 23"/>
            <p:cNvSpPr/>
            <p:nvPr/>
          </p:nvSpPr>
          <p:spPr>
            <a:xfrm>
              <a:off x="0" y="0"/>
              <a:ext cx="7620000" cy="7620000"/>
            </a:xfrm>
            <a:custGeom>
              <a:avLst/>
              <a:gdLst/>
              <a:ahLst/>
              <a:cxnLst/>
              <a:rect l="l" t="t" r="r" b="b"/>
              <a:pathLst>
                <a:path w="7620000" h="7620000">
                  <a:moveTo>
                    <a:pt x="0" y="0"/>
                  </a:moveTo>
                  <a:lnTo>
                    <a:pt x="7620000" y="0"/>
                  </a:lnTo>
                  <a:lnTo>
                    <a:pt x="7620000" y="7620000"/>
                  </a:lnTo>
                  <a:lnTo>
                    <a:pt x="0" y="7620000"/>
                  </a:lnTo>
                  <a:lnTo>
                    <a:pt x="0" y="0"/>
                  </a:lnTo>
                  <a:close/>
                </a:path>
              </a:pathLst>
            </a:custGeom>
            <a:blipFill>
              <a:blip r:embed="rId3"/>
              <a:stretch>
                <a:fillRect/>
              </a:stretch>
            </a:blipFill>
          </p:spPr>
          <p:txBody>
            <a:bodyPr/>
            <a:lstStyle/>
            <a:p>
              <a:endParaRPr lang="en-US" sz="1200"/>
            </a:p>
          </p:txBody>
        </p:sp>
      </p:grpSp>
      <p:sp>
        <p:nvSpPr>
          <p:cNvPr id="24" name="TextBox 24"/>
          <p:cNvSpPr txBox="1"/>
          <p:nvPr/>
        </p:nvSpPr>
        <p:spPr>
          <a:xfrm>
            <a:off x="965427" y="3397250"/>
            <a:ext cx="1801375" cy="637419"/>
          </a:xfrm>
          <a:prstGeom prst="rect">
            <a:avLst/>
          </a:prstGeom>
        </p:spPr>
        <p:txBody>
          <a:bodyPr lIns="0" tIns="0" rIns="0" bIns="0" rtlCol="0" anchor="t">
            <a:spAutoFit/>
          </a:bodyPr>
          <a:lstStyle/>
          <a:p>
            <a:pPr algn="ctr">
              <a:lnSpc>
                <a:spcPts val="2587"/>
              </a:lnSpc>
            </a:pPr>
            <a:r>
              <a:rPr lang="en-US" sz="1847" u="sng">
                <a:solidFill>
                  <a:srgbClr val="172636"/>
                </a:solidFill>
                <a:latin typeface="Sue Ellen Francisco"/>
                <a:ea typeface="Sue Ellen Francisco"/>
                <a:cs typeface="Sue Ellen Francisco"/>
                <a:sym typeface="Sue Ellen Francisco"/>
              </a:rPr>
              <a:t>^MUN INSTAGRAM^</a:t>
            </a:r>
          </a:p>
        </p:txBody>
      </p:sp>
      <p:grpSp>
        <p:nvGrpSpPr>
          <p:cNvPr id="25" name="Group 25"/>
          <p:cNvGrpSpPr/>
          <p:nvPr/>
        </p:nvGrpSpPr>
        <p:grpSpPr>
          <a:xfrm>
            <a:off x="4102312" y="2044267"/>
            <a:ext cx="1347345" cy="1347345"/>
            <a:chOff x="0" y="0"/>
            <a:chExt cx="9652000" cy="9652000"/>
          </a:xfrm>
        </p:grpSpPr>
        <p:sp>
          <p:nvSpPr>
            <p:cNvPr id="26" name="Freeform 26"/>
            <p:cNvSpPr/>
            <p:nvPr/>
          </p:nvSpPr>
          <p:spPr>
            <a:xfrm>
              <a:off x="0" y="0"/>
              <a:ext cx="9652000" cy="9652000"/>
            </a:xfrm>
            <a:custGeom>
              <a:avLst/>
              <a:gdLst/>
              <a:ahLst/>
              <a:cxnLst/>
              <a:rect l="l" t="t" r="r" b="b"/>
              <a:pathLst>
                <a:path w="9652000" h="9652000">
                  <a:moveTo>
                    <a:pt x="0" y="0"/>
                  </a:moveTo>
                  <a:lnTo>
                    <a:pt x="9652000" y="0"/>
                  </a:lnTo>
                  <a:lnTo>
                    <a:pt x="9652000" y="9652000"/>
                  </a:lnTo>
                  <a:lnTo>
                    <a:pt x="0" y="9652000"/>
                  </a:lnTo>
                  <a:lnTo>
                    <a:pt x="0" y="0"/>
                  </a:lnTo>
                  <a:close/>
                </a:path>
              </a:pathLst>
            </a:custGeom>
            <a:blipFill>
              <a:blip r:embed="rId4"/>
              <a:stretch>
                <a:fillRect/>
              </a:stretch>
            </a:blipFill>
          </p:spPr>
          <p:txBody>
            <a:bodyPr/>
            <a:lstStyle/>
            <a:p>
              <a:endParaRPr lang="en-US" sz="1200"/>
            </a:p>
          </p:txBody>
        </p:sp>
      </p:grpSp>
      <p:sp>
        <p:nvSpPr>
          <p:cNvPr id="27" name="TextBox 27"/>
          <p:cNvSpPr txBox="1"/>
          <p:nvPr/>
        </p:nvSpPr>
        <p:spPr>
          <a:xfrm>
            <a:off x="3970820" y="3397250"/>
            <a:ext cx="1801375" cy="637419"/>
          </a:xfrm>
          <a:prstGeom prst="rect">
            <a:avLst/>
          </a:prstGeom>
        </p:spPr>
        <p:txBody>
          <a:bodyPr lIns="0" tIns="0" rIns="0" bIns="0" rtlCol="0" anchor="t">
            <a:spAutoFit/>
          </a:bodyPr>
          <a:lstStyle/>
          <a:p>
            <a:pPr algn="ctr">
              <a:lnSpc>
                <a:spcPts val="2587"/>
              </a:lnSpc>
            </a:pPr>
            <a:r>
              <a:rPr lang="en-US" sz="1847" u="sng">
                <a:solidFill>
                  <a:srgbClr val="172636"/>
                </a:solidFill>
                <a:latin typeface="Sue Ellen Francisco"/>
                <a:ea typeface="Sue Ellen Francisco"/>
                <a:cs typeface="Sue Ellen Francisco"/>
                <a:sym typeface="Sue Ellen Francisco"/>
              </a:rPr>
              <a:t>^MUN 2026 ARTICLE^</a:t>
            </a:r>
          </a:p>
        </p:txBody>
      </p:sp>
      <p:grpSp>
        <p:nvGrpSpPr>
          <p:cNvPr id="28" name="Group 28"/>
          <p:cNvGrpSpPr/>
          <p:nvPr/>
        </p:nvGrpSpPr>
        <p:grpSpPr>
          <a:xfrm>
            <a:off x="2569657" y="3898431"/>
            <a:ext cx="1532655" cy="1532655"/>
            <a:chOff x="0" y="0"/>
            <a:chExt cx="7620000" cy="7620000"/>
          </a:xfrm>
        </p:grpSpPr>
        <p:sp>
          <p:nvSpPr>
            <p:cNvPr id="29" name="Freeform 29"/>
            <p:cNvSpPr/>
            <p:nvPr/>
          </p:nvSpPr>
          <p:spPr>
            <a:xfrm>
              <a:off x="0" y="0"/>
              <a:ext cx="7620000" cy="7620000"/>
            </a:xfrm>
            <a:custGeom>
              <a:avLst/>
              <a:gdLst/>
              <a:ahLst/>
              <a:cxnLst/>
              <a:rect l="l" t="t" r="r" b="b"/>
              <a:pathLst>
                <a:path w="7620000" h="7620000">
                  <a:moveTo>
                    <a:pt x="0" y="0"/>
                  </a:moveTo>
                  <a:lnTo>
                    <a:pt x="7620000" y="0"/>
                  </a:lnTo>
                  <a:lnTo>
                    <a:pt x="7620000" y="7620000"/>
                  </a:lnTo>
                  <a:lnTo>
                    <a:pt x="0" y="7620000"/>
                  </a:lnTo>
                  <a:lnTo>
                    <a:pt x="0" y="0"/>
                  </a:lnTo>
                  <a:close/>
                </a:path>
              </a:pathLst>
            </a:custGeom>
            <a:blipFill>
              <a:blip r:embed="rId5"/>
              <a:stretch>
                <a:fillRect/>
              </a:stretch>
            </a:blipFill>
          </p:spPr>
          <p:txBody>
            <a:bodyPr/>
            <a:lstStyle/>
            <a:p>
              <a:endParaRPr lang="en-US" sz="1200"/>
            </a:p>
          </p:txBody>
        </p:sp>
      </p:grpSp>
      <p:sp>
        <p:nvSpPr>
          <p:cNvPr id="30" name="TextBox 30"/>
          <p:cNvSpPr txBox="1"/>
          <p:nvPr/>
        </p:nvSpPr>
        <p:spPr>
          <a:xfrm>
            <a:off x="2435297" y="5399335"/>
            <a:ext cx="1801375" cy="637419"/>
          </a:xfrm>
          <a:prstGeom prst="rect">
            <a:avLst/>
          </a:prstGeom>
        </p:spPr>
        <p:txBody>
          <a:bodyPr lIns="0" tIns="0" rIns="0" bIns="0" rtlCol="0" anchor="t">
            <a:spAutoFit/>
          </a:bodyPr>
          <a:lstStyle/>
          <a:p>
            <a:pPr algn="ctr">
              <a:lnSpc>
                <a:spcPts val="2587"/>
              </a:lnSpc>
            </a:pPr>
            <a:r>
              <a:rPr lang="en-US" sz="1847" u="sng">
                <a:solidFill>
                  <a:srgbClr val="172636"/>
                </a:solidFill>
                <a:latin typeface="Sue Ellen Francisco"/>
                <a:ea typeface="Sue Ellen Francisco"/>
                <a:cs typeface="Sue Ellen Francisco"/>
                <a:sym typeface="Sue Ellen Francisco"/>
              </a:rPr>
              <a:t>^UN Short Video^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1B0C180-FBA0-CB5E-0E5B-55CAFB5852A8}"/>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Some examples of current research</a:t>
            </a:r>
            <a:endParaRPr lang="en-US" sz="4000" dirty="0">
              <a:solidFill>
                <a:srgbClr val="FFFFFF"/>
              </a:solidFill>
            </a:endParaRPr>
          </a:p>
        </p:txBody>
      </p:sp>
      <p:graphicFrame>
        <p:nvGraphicFramePr>
          <p:cNvPr id="8" name="Content Placeholder 5">
            <a:extLst>
              <a:ext uri="{FF2B5EF4-FFF2-40B4-BE49-F238E27FC236}">
                <a16:creationId xmlns:a16="http://schemas.microsoft.com/office/drawing/2014/main" id="{F73B98EF-F349-7D29-E63F-CC2F8D6E0B7D}"/>
              </a:ext>
            </a:extLst>
          </p:cNvPr>
          <p:cNvGraphicFramePr>
            <a:graphicFrameLocks noGrp="1"/>
          </p:cNvGraphicFramePr>
          <p:nvPr>
            <p:ph idx="1"/>
            <p:extLst>
              <p:ext uri="{D42A27DB-BD31-4B8C-83A1-F6EECF244321}">
                <p14:modId xmlns:p14="http://schemas.microsoft.com/office/powerpoint/2010/main" val="1798523861"/>
              </p:ext>
            </p:extLst>
          </p:nvPr>
        </p:nvGraphicFramePr>
        <p:xfrm>
          <a:off x="4905052" y="750440"/>
          <a:ext cx="6700470" cy="5719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5309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441AE-9548-57F1-1086-D529ECA857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5D9BF6-61A0-04E7-A8C6-8DF169C7508C}"/>
              </a:ext>
            </a:extLst>
          </p:cNvPr>
          <p:cNvSpPr>
            <a:spLocks noGrp="1"/>
          </p:cNvSpPr>
          <p:nvPr>
            <p:ph idx="1"/>
          </p:nvPr>
        </p:nvSpPr>
        <p:spPr>
          <a:xfrm>
            <a:off x="1781475" y="1143001"/>
            <a:ext cx="8734125" cy="5213351"/>
          </a:xfrm>
        </p:spPr>
        <p:txBody>
          <a:bodyPr>
            <a:normAutofit/>
          </a:bodyPr>
          <a:lstStyle/>
          <a:p>
            <a:r>
              <a:rPr lang="en-US" sz="1800" dirty="0"/>
              <a:t>Professor Seong C. Kang, PhD, Associate Professor</a:t>
            </a:r>
          </a:p>
          <a:p>
            <a:endParaRPr lang="en-US" sz="1800" dirty="0"/>
          </a:p>
          <a:p>
            <a:endParaRPr lang="en-US" sz="1800" dirty="0"/>
          </a:p>
          <a:p>
            <a:endParaRPr lang="en-US" sz="1800" dirty="0"/>
          </a:p>
          <a:p>
            <a:endParaRPr lang="en-US" sz="1800" dirty="0"/>
          </a:p>
          <a:p>
            <a:endParaRPr lang="en-US" sz="1800" dirty="0"/>
          </a:p>
          <a:p>
            <a:r>
              <a:rPr lang="en-US" sz="1800" dirty="0"/>
              <a:t>Topic: Evaluation of REAL LIFE Project SAF</a:t>
            </a:r>
          </a:p>
          <a:p>
            <a:r>
              <a:rPr lang="en-US" sz="1800" dirty="0"/>
              <a:t>REAL LIFE?</a:t>
            </a:r>
          </a:p>
          <a:p>
            <a:pPr lvl="1"/>
            <a:r>
              <a:rPr lang="en-US" sz="1800" dirty="0"/>
              <a:t>Nonprofit organization (Richmond, Hopewell, Petersburg, VA)</a:t>
            </a:r>
          </a:p>
          <a:p>
            <a:pPr lvl="1"/>
            <a:r>
              <a:rPr lang="en-US" sz="1800" dirty="0"/>
              <a:t>Community services and programs</a:t>
            </a:r>
            <a:br>
              <a:rPr lang="en-US" sz="1800" dirty="0"/>
            </a:br>
            <a:r>
              <a:rPr lang="en-US" sz="1800" dirty="0"/>
              <a:t>Ex) former incarcerated, drug recovery, youths</a:t>
            </a:r>
          </a:p>
          <a:p>
            <a:r>
              <a:rPr lang="en-US" sz="1800" dirty="0"/>
              <a:t>Project SAF (Safe, Alive, and Free)?</a:t>
            </a:r>
          </a:p>
          <a:p>
            <a:pPr lvl="1"/>
            <a:r>
              <a:rPr lang="en-US" sz="1800" dirty="0"/>
              <a:t>Community-based violence intervention program</a:t>
            </a:r>
          </a:p>
          <a:p>
            <a:pPr lvl="2"/>
            <a:endParaRPr lang="en-US" sz="1800" dirty="0"/>
          </a:p>
          <a:p>
            <a:pPr lvl="2"/>
            <a:endParaRPr lang="en-US" sz="1800" dirty="0"/>
          </a:p>
          <a:p>
            <a:pPr lvl="2"/>
            <a:endParaRPr lang="en-US" sz="1800" dirty="0"/>
          </a:p>
          <a:p>
            <a:pPr lvl="1"/>
            <a:endParaRPr lang="en-US" sz="1800" dirty="0"/>
          </a:p>
          <a:p>
            <a:endParaRPr lang="en-US" sz="2000" dirty="0"/>
          </a:p>
        </p:txBody>
      </p:sp>
      <p:sp>
        <p:nvSpPr>
          <p:cNvPr id="5" name="Slide Number Placeholder 4">
            <a:extLst>
              <a:ext uri="{FF2B5EF4-FFF2-40B4-BE49-F238E27FC236}">
                <a16:creationId xmlns:a16="http://schemas.microsoft.com/office/drawing/2014/main" id="{0870E790-F737-3728-366C-6127DA7B60FD}"/>
              </a:ext>
            </a:extLst>
          </p:cNvPr>
          <p:cNvSpPr>
            <a:spLocks noGrp="1"/>
          </p:cNvSpPr>
          <p:nvPr>
            <p:ph type="sldNum" sz="quarter" idx="12"/>
          </p:nvPr>
        </p:nvSpPr>
        <p:spPr/>
        <p:txBody>
          <a:bodyPr/>
          <a:lstStyle/>
          <a:p>
            <a:fld id="{C5268693-D822-43F2-B531-3E2E3C94B2F4}" type="slidenum">
              <a:rPr lang="en-US" smtClean="0"/>
              <a:pPr/>
              <a:t>11</a:t>
            </a:fld>
            <a:endParaRPr lang="en-US"/>
          </a:p>
        </p:txBody>
      </p:sp>
      <p:sp>
        <p:nvSpPr>
          <p:cNvPr id="8" name="Title 1">
            <a:extLst>
              <a:ext uri="{FF2B5EF4-FFF2-40B4-BE49-F238E27FC236}">
                <a16:creationId xmlns:a16="http://schemas.microsoft.com/office/drawing/2014/main" id="{89831B20-5D44-1770-F888-A66F87D1161B}"/>
              </a:ext>
            </a:extLst>
          </p:cNvPr>
          <p:cNvSpPr>
            <a:spLocks noGrp="1"/>
          </p:cNvSpPr>
          <p:nvPr>
            <p:ph type="title"/>
          </p:nvPr>
        </p:nvSpPr>
        <p:spPr>
          <a:xfrm>
            <a:off x="1790700" y="381000"/>
            <a:ext cx="8610600" cy="685800"/>
          </a:xfrm>
          <a:solidFill>
            <a:srgbClr val="990033"/>
          </a:solidFill>
        </p:spPr>
        <p:txBody>
          <a:bodyPr>
            <a:noAutofit/>
          </a:bodyPr>
          <a:lstStyle/>
          <a:p>
            <a:pPr algn="ctr"/>
            <a:r>
              <a:rPr lang="en-US" sz="2200" dirty="0">
                <a:solidFill>
                  <a:schemeClr val="bg1"/>
                </a:solidFill>
              </a:rPr>
              <a:t>Gun Violence as a “Wicked Problem” </a:t>
            </a:r>
            <a:br>
              <a:rPr lang="en-US" sz="2200" dirty="0">
                <a:solidFill>
                  <a:schemeClr val="bg1"/>
                </a:solidFill>
              </a:rPr>
            </a:br>
            <a:r>
              <a:rPr lang="en-US" sz="2200" dirty="0">
                <a:solidFill>
                  <a:schemeClr val="bg1"/>
                </a:solidFill>
              </a:rPr>
              <a:t>- Observations from the REAL LIFE Project SAF program</a:t>
            </a:r>
          </a:p>
        </p:txBody>
      </p:sp>
      <p:sp>
        <p:nvSpPr>
          <p:cNvPr id="2" name="Date Placeholder 3">
            <a:extLst>
              <a:ext uri="{FF2B5EF4-FFF2-40B4-BE49-F238E27FC236}">
                <a16:creationId xmlns:a16="http://schemas.microsoft.com/office/drawing/2014/main" id="{F8A264CB-A4C0-B163-5DBB-06398439322D}"/>
              </a:ext>
            </a:extLst>
          </p:cNvPr>
          <p:cNvSpPr>
            <a:spLocks noGrp="1"/>
          </p:cNvSpPr>
          <p:nvPr>
            <p:ph type="dt" sz="half" idx="2"/>
          </p:nvPr>
        </p:nvSpPr>
        <p:spPr>
          <a:xfrm>
            <a:off x="363748" y="6577642"/>
            <a:ext cx="2847714" cy="254480"/>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New Mexico State University</a:t>
            </a:r>
            <a:endParaRPr lang="en-US" dirty="0"/>
          </a:p>
        </p:txBody>
      </p:sp>
      <p:pic>
        <p:nvPicPr>
          <p:cNvPr id="7" name="Picture 6">
            <a:extLst>
              <a:ext uri="{FF2B5EF4-FFF2-40B4-BE49-F238E27FC236}">
                <a16:creationId xmlns:a16="http://schemas.microsoft.com/office/drawing/2014/main" id="{15139A66-62C5-BD09-970D-C4FD533BBF81}"/>
              </a:ext>
            </a:extLst>
          </p:cNvPr>
          <p:cNvPicPr>
            <a:picLocks noChangeAspect="1"/>
          </p:cNvPicPr>
          <p:nvPr/>
        </p:nvPicPr>
        <p:blipFill>
          <a:blip r:embed="rId3"/>
          <a:stretch>
            <a:fillRect/>
          </a:stretch>
        </p:blipFill>
        <p:spPr>
          <a:xfrm>
            <a:off x="3836270" y="1515817"/>
            <a:ext cx="4519460" cy="1879024"/>
          </a:xfrm>
          <a:prstGeom prst="rect">
            <a:avLst/>
          </a:prstGeom>
        </p:spPr>
      </p:pic>
      <p:pic>
        <p:nvPicPr>
          <p:cNvPr id="10" name="Picture 9">
            <a:extLst>
              <a:ext uri="{FF2B5EF4-FFF2-40B4-BE49-F238E27FC236}">
                <a16:creationId xmlns:a16="http://schemas.microsoft.com/office/drawing/2014/main" id="{6378CDAC-1F95-14EC-3455-A71DA2A59799}"/>
              </a:ext>
            </a:extLst>
          </p:cNvPr>
          <p:cNvPicPr>
            <a:picLocks noChangeAspect="1"/>
          </p:cNvPicPr>
          <p:nvPr/>
        </p:nvPicPr>
        <p:blipFill>
          <a:blip r:embed="rId4"/>
          <a:stretch>
            <a:fillRect/>
          </a:stretch>
        </p:blipFill>
        <p:spPr>
          <a:xfrm>
            <a:off x="8506828" y="1266978"/>
            <a:ext cx="1857675" cy="2162023"/>
          </a:xfrm>
          <a:prstGeom prst="rect">
            <a:avLst/>
          </a:prstGeom>
        </p:spPr>
      </p:pic>
      <p:pic>
        <p:nvPicPr>
          <p:cNvPr id="12" name="Picture 11">
            <a:extLst>
              <a:ext uri="{FF2B5EF4-FFF2-40B4-BE49-F238E27FC236}">
                <a16:creationId xmlns:a16="http://schemas.microsoft.com/office/drawing/2014/main" id="{AD85B3C3-C999-CF04-9112-2F79C0F4D137}"/>
              </a:ext>
            </a:extLst>
          </p:cNvPr>
          <p:cNvPicPr>
            <a:picLocks noChangeAspect="1"/>
          </p:cNvPicPr>
          <p:nvPr/>
        </p:nvPicPr>
        <p:blipFill>
          <a:blip r:embed="rId5"/>
          <a:stretch>
            <a:fillRect/>
          </a:stretch>
        </p:blipFill>
        <p:spPr>
          <a:xfrm>
            <a:off x="7929650" y="4724401"/>
            <a:ext cx="2585950" cy="1708151"/>
          </a:xfrm>
          <a:prstGeom prst="rect">
            <a:avLst/>
          </a:prstGeom>
        </p:spPr>
      </p:pic>
    </p:spTree>
    <p:extLst>
      <p:ext uri="{BB962C8B-B14F-4D97-AF65-F5344CB8AC3E}">
        <p14:creationId xmlns:p14="http://schemas.microsoft.com/office/powerpoint/2010/main" val="2649153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29477-B517-BC9F-6C5C-DDA7747354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4DBF5F-202B-BB2C-BE9C-27E310D25660}"/>
              </a:ext>
            </a:extLst>
          </p:cNvPr>
          <p:cNvSpPr>
            <a:spLocks noGrp="1"/>
          </p:cNvSpPr>
          <p:nvPr>
            <p:ph idx="1"/>
          </p:nvPr>
        </p:nvSpPr>
        <p:spPr>
          <a:xfrm>
            <a:off x="1781475" y="990601"/>
            <a:ext cx="8610600" cy="5365751"/>
          </a:xfrm>
        </p:spPr>
        <p:txBody>
          <a:bodyPr>
            <a:normAutofit/>
          </a:bodyPr>
          <a:lstStyle/>
          <a:p>
            <a:r>
              <a:rPr lang="en-US" sz="1800" dirty="0"/>
              <a:t>Mixed-Method Approach</a:t>
            </a:r>
          </a:p>
          <a:p>
            <a:pPr lvl="1"/>
            <a:r>
              <a:rPr lang="en-US" sz="1800" dirty="0"/>
              <a:t>Field observations and site visits</a:t>
            </a:r>
          </a:p>
          <a:p>
            <a:pPr lvl="1"/>
            <a:r>
              <a:rPr lang="en-US" sz="1800" dirty="0"/>
              <a:t>Ride-</a:t>
            </a:r>
            <a:r>
              <a:rPr lang="en-US" sz="1800" dirty="0" err="1"/>
              <a:t>alongs</a:t>
            </a:r>
            <a:endParaRPr lang="en-US" sz="1800" dirty="0"/>
          </a:p>
          <a:p>
            <a:pPr lvl="1"/>
            <a:r>
              <a:rPr lang="en-US" sz="1800" dirty="0"/>
              <a:t>Interviews</a:t>
            </a:r>
          </a:p>
          <a:p>
            <a:pPr lvl="1"/>
            <a:r>
              <a:rPr lang="en-US" sz="1800" dirty="0"/>
              <a:t>Surveys </a:t>
            </a:r>
          </a:p>
          <a:p>
            <a:endParaRPr lang="en-US" sz="1800" dirty="0"/>
          </a:p>
          <a:p>
            <a:r>
              <a:rPr lang="en-US" sz="1800" dirty="0"/>
              <a:t>Virginia (Hopewell,</a:t>
            </a:r>
            <a:r>
              <a:rPr lang="en-US" sz="1800" dirty="0">
                <a:sym typeface="Wingdings" panose="05000000000000000000" pitchFamily="2" charset="2"/>
              </a:rPr>
              <a:t> Petersburg, Richmond)</a:t>
            </a:r>
            <a:endParaRPr lang="en-US" sz="1800" dirty="0"/>
          </a:p>
          <a:p>
            <a:endParaRPr lang="en-US" sz="1800" dirty="0"/>
          </a:p>
          <a:p>
            <a:r>
              <a:rPr lang="en-US" sz="1800" dirty="0"/>
              <a:t>Participants: </a:t>
            </a:r>
          </a:p>
          <a:p>
            <a:pPr lvl="1"/>
            <a:r>
              <a:rPr lang="en-US" sz="1800" dirty="0"/>
              <a:t>University of Virginia + NMSU faculty and staff</a:t>
            </a:r>
          </a:p>
          <a:p>
            <a:pPr lvl="1"/>
            <a:r>
              <a:rPr lang="en-US" sz="1800" dirty="0"/>
              <a:t>REAL LIFE staff and life coaches</a:t>
            </a:r>
          </a:p>
          <a:p>
            <a:pPr lvl="1"/>
            <a:r>
              <a:rPr lang="en-US" sz="1800" dirty="0"/>
              <a:t>Public and private partner organizations</a:t>
            </a:r>
          </a:p>
          <a:p>
            <a:endParaRPr lang="en-US" sz="1800" dirty="0"/>
          </a:p>
          <a:p>
            <a:endParaRPr lang="en-US" sz="1800" dirty="0"/>
          </a:p>
          <a:p>
            <a:endParaRPr lang="en-US" sz="1800" dirty="0"/>
          </a:p>
          <a:p>
            <a:endParaRPr lang="en-US" sz="1800" dirty="0"/>
          </a:p>
          <a:p>
            <a:endParaRPr lang="en-US" sz="1800" dirty="0"/>
          </a:p>
        </p:txBody>
      </p:sp>
      <p:sp>
        <p:nvSpPr>
          <p:cNvPr id="5" name="Slide Number Placeholder 4">
            <a:extLst>
              <a:ext uri="{FF2B5EF4-FFF2-40B4-BE49-F238E27FC236}">
                <a16:creationId xmlns:a16="http://schemas.microsoft.com/office/drawing/2014/main" id="{3DCEF149-AA31-7127-0762-2513F1BEBAC4}"/>
              </a:ext>
            </a:extLst>
          </p:cNvPr>
          <p:cNvSpPr>
            <a:spLocks noGrp="1"/>
          </p:cNvSpPr>
          <p:nvPr>
            <p:ph type="sldNum" sz="quarter" idx="12"/>
          </p:nvPr>
        </p:nvSpPr>
        <p:spPr/>
        <p:txBody>
          <a:bodyPr/>
          <a:lstStyle/>
          <a:p>
            <a:fld id="{C5268693-D822-43F2-B531-3E2E3C94B2F4}" type="slidenum">
              <a:rPr lang="en-US" smtClean="0"/>
              <a:pPr/>
              <a:t>12</a:t>
            </a:fld>
            <a:endParaRPr lang="en-US"/>
          </a:p>
        </p:txBody>
      </p:sp>
      <p:sp>
        <p:nvSpPr>
          <p:cNvPr id="8" name="Title 1">
            <a:extLst>
              <a:ext uri="{FF2B5EF4-FFF2-40B4-BE49-F238E27FC236}">
                <a16:creationId xmlns:a16="http://schemas.microsoft.com/office/drawing/2014/main" id="{196031B6-737A-D72B-2607-1E55E964836D}"/>
              </a:ext>
            </a:extLst>
          </p:cNvPr>
          <p:cNvSpPr>
            <a:spLocks noGrp="1"/>
          </p:cNvSpPr>
          <p:nvPr>
            <p:ph type="title"/>
          </p:nvPr>
        </p:nvSpPr>
        <p:spPr>
          <a:xfrm>
            <a:off x="1790700" y="381000"/>
            <a:ext cx="8610600" cy="533400"/>
          </a:xfrm>
          <a:solidFill>
            <a:srgbClr val="990033"/>
          </a:solidFill>
        </p:spPr>
        <p:txBody>
          <a:bodyPr>
            <a:normAutofit fontScale="90000"/>
          </a:bodyPr>
          <a:lstStyle/>
          <a:p>
            <a:r>
              <a:rPr lang="en-US" dirty="0">
                <a:solidFill>
                  <a:schemeClr val="bg1"/>
                </a:solidFill>
              </a:rPr>
              <a:t>Research Design and Methods</a:t>
            </a:r>
            <a:endParaRPr lang="en-US" sz="2800" dirty="0">
              <a:solidFill>
                <a:schemeClr val="bg1"/>
              </a:solidFill>
            </a:endParaRPr>
          </a:p>
        </p:txBody>
      </p:sp>
      <p:sp>
        <p:nvSpPr>
          <p:cNvPr id="2" name="Date Placeholder 3">
            <a:extLst>
              <a:ext uri="{FF2B5EF4-FFF2-40B4-BE49-F238E27FC236}">
                <a16:creationId xmlns:a16="http://schemas.microsoft.com/office/drawing/2014/main" id="{F1754348-4B78-322D-CAB1-231947A219E2}"/>
              </a:ext>
            </a:extLst>
          </p:cNvPr>
          <p:cNvSpPr>
            <a:spLocks noGrp="1"/>
          </p:cNvSpPr>
          <p:nvPr>
            <p:ph type="dt" sz="half" idx="2"/>
          </p:nvPr>
        </p:nvSpPr>
        <p:spPr>
          <a:xfrm>
            <a:off x="363748" y="6577642"/>
            <a:ext cx="2847714" cy="254480"/>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New Mexico State University</a:t>
            </a:r>
            <a:endParaRPr lang="en-US" dirty="0"/>
          </a:p>
        </p:txBody>
      </p:sp>
      <p:pic>
        <p:nvPicPr>
          <p:cNvPr id="6" name="Picture 5">
            <a:extLst>
              <a:ext uri="{FF2B5EF4-FFF2-40B4-BE49-F238E27FC236}">
                <a16:creationId xmlns:a16="http://schemas.microsoft.com/office/drawing/2014/main" id="{B094F952-425D-DD5F-4240-C278EEA7A947}"/>
              </a:ext>
            </a:extLst>
          </p:cNvPr>
          <p:cNvPicPr>
            <a:picLocks noChangeAspect="1"/>
          </p:cNvPicPr>
          <p:nvPr/>
        </p:nvPicPr>
        <p:blipFill>
          <a:blip r:embed="rId3"/>
          <a:stretch>
            <a:fillRect/>
          </a:stretch>
        </p:blipFill>
        <p:spPr>
          <a:xfrm>
            <a:off x="7582542" y="935421"/>
            <a:ext cx="2856216" cy="2133600"/>
          </a:xfrm>
          <a:prstGeom prst="rect">
            <a:avLst/>
          </a:prstGeom>
        </p:spPr>
      </p:pic>
      <p:pic>
        <p:nvPicPr>
          <p:cNvPr id="9" name="Picture 8">
            <a:extLst>
              <a:ext uri="{FF2B5EF4-FFF2-40B4-BE49-F238E27FC236}">
                <a16:creationId xmlns:a16="http://schemas.microsoft.com/office/drawing/2014/main" id="{AF44A645-9644-DAB9-3AE2-227592336706}"/>
              </a:ext>
            </a:extLst>
          </p:cNvPr>
          <p:cNvPicPr>
            <a:picLocks noChangeAspect="1"/>
          </p:cNvPicPr>
          <p:nvPr/>
        </p:nvPicPr>
        <p:blipFill>
          <a:blip r:embed="rId4"/>
          <a:stretch>
            <a:fillRect/>
          </a:stretch>
        </p:blipFill>
        <p:spPr>
          <a:xfrm>
            <a:off x="5585433" y="2057400"/>
            <a:ext cx="1950427" cy="838200"/>
          </a:xfrm>
          <a:prstGeom prst="rect">
            <a:avLst/>
          </a:prstGeom>
        </p:spPr>
      </p:pic>
      <p:pic>
        <p:nvPicPr>
          <p:cNvPr id="11" name="Picture 10">
            <a:extLst>
              <a:ext uri="{FF2B5EF4-FFF2-40B4-BE49-F238E27FC236}">
                <a16:creationId xmlns:a16="http://schemas.microsoft.com/office/drawing/2014/main" id="{54A9D93B-4A14-7851-139A-2607B9A03725}"/>
              </a:ext>
            </a:extLst>
          </p:cNvPr>
          <p:cNvPicPr>
            <a:picLocks noChangeAspect="1"/>
          </p:cNvPicPr>
          <p:nvPr/>
        </p:nvPicPr>
        <p:blipFill>
          <a:blip r:embed="rId5"/>
          <a:stretch>
            <a:fillRect/>
          </a:stretch>
        </p:blipFill>
        <p:spPr>
          <a:xfrm>
            <a:off x="8122767" y="3429001"/>
            <a:ext cx="2315991" cy="3003551"/>
          </a:xfrm>
          <a:prstGeom prst="rect">
            <a:avLst/>
          </a:prstGeom>
        </p:spPr>
      </p:pic>
    </p:spTree>
    <p:extLst>
      <p:ext uri="{BB962C8B-B14F-4D97-AF65-F5344CB8AC3E}">
        <p14:creationId xmlns:p14="http://schemas.microsoft.com/office/powerpoint/2010/main" val="3535641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45D27-4FBE-C278-E29C-F96A3B08C3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1F644C-22DF-680D-5AE0-08DA5CD58636}"/>
              </a:ext>
            </a:extLst>
          </p:cNvPr>
          <p:cNvSpPr>
            <a:spLocks noGrp="1"/>
          </p:cNvSpPr>
          <p:nvPr>
            <p:ph idx="1"/>
          </p:nvPr>
        </p:nvSpPr>
        <p:spPr>
          <a:xfrm>
            <a:off x="1781476" y="990601"/>
            <a:ext cx="5152725" cy="5365751"/>
          </a:xfrm>
        </p:spPr>
        <p:txBody>
          <a:bodyPr>
            <a:normAutofit/>
          </a:bodyPr>
          <a:lstStyle/>
          <a:p>
            <a:endParaRPr lang="en-US" sz="2000" dirty="0"/>
          </a:p>
          <a:p>
            <a:endParaRPr lang="en-US" sz="2000" dirty="0"/>
          </a:p>
          <a:p>
            <a:endParaRPr lang="en-US" sz="2000" dirty="0"/>
          </a:p>
        </p:txBody>
      </p:sp>
      <p:sp>
        <p:nvSpPr>
          <p:cNvPr id="5" name="Slide Number Placeholder 4">
            <a:extLst>
              <a:ext uri="{FF2B5EF4-FFF2-40B4-BE49-F238E27FC236}">
                <a16:creationId xmlns:a16="http://schemas.microsoft.com/office/drawing/2014/main" id="{9320E415-2F72-60D5-472E-D7F6B924BD4D}"/>
              </a:ext>
            </a:extLst>
          </p:cNvPr>
          <p:cNvSpPr>
            <a:spLocks noGrp="1"/>
          </p:cNvSpPr>
          <p:nvPr>
            <p:ph type="sldNum" sz="quarter" idx="12"/>
          </p:nvPr>
        </p:nvSpPr>
        <p:spPr/>
        <p:txBody>
          <a:bodyPr/>
          <a:lstStyle/>
          <a:p>
            <a:fld id="{C5268693-D822-43F2-B531-3E2E3C94B2F4}" type="slidenum">
              <a:rPr lang="en-US" smtClean="0"/>
              <a:pPr/>
              <a:t>13</a:t>
            </a:fld>
            <a:endParaRPr lang="en-US"/>
          </a:p>
        </p:txBody>
      </p:sp>
      <p:sp>
        <p:nvSpPr>
          <p:cNvPr id="8" name="Title 1">
            <a:extLst>
              <a:ext uri="{FF2B5EF4-FFF2-40B4-BE49-F238E27FC236}">
                <a16:creationId xmlns:a16="http://schemas.microsoft.com/office/drawing/2014/main" id="{0C0483F6-99EB-3FB3-728D-F0524702061B}"/>
              </a:ext>
            </a:extLst>
          </p:cNvPr>
          <p:cNvSpPr>
            <a:spLocks noGrp="1"/>
          </p:cNvSpPr>
          <p:nvPr>
            <p:ph type="title"/>
          </p:nvPr>
        </p:nvSpPr>
        <p:spPr>
          <a:xfrm>
            <a:off x="1790700" y="381000"/>
            <a:ext cx="8610600" cy="533400"/>
          </a:xfrm>
          <a:solidFill>
            <a:srgbClr val="990033"/>
          </a:solidFill>
        </p:spPr>
        <p:txBody>
          <a:bodyPr>
            <a:normAutofit fontScale="90000"/>
          </a:bodyPr>
          <a:lstStyle/>
          <a:p>
            <a:r>
              <a:rPr lang="en-US" dirty="0">
                <a:solidFill>
                  <a:schemeClr val="bg1"/>
                </a:solidFill>
              </a:rPr>
              <a:t>Discussions for Policy</a:t>
            </a:r>
            <a:endParaRPr lang="en-US" sz="2800" dirty="0">
              <a:solidFill>
                <a:schemeClr val="bg1"/>
              </a:solidFill>
            </a:endParaRPr>
          </a:p>
        </p:txBody>
      </p:sp>
      <p:sp>
        <p:nvSpPr>
          <p:cNvPr id="2" name="Date Placeholder 3">
            <a:extLst>
              <a:ext uri="{FF2B5EF4-FFF2-40B4-BE49-F238E27FC236}">
                <a16:creationId xmlns:a16="http://schemas.microsoft.com/office/drawing/2014/main" id="{BBA66D75-5BC9-48F6-2DCA-9327B9345F48}"/>
              </a:ext>
            </a:extLst>
          </p:cNvPr>
          <p:cNvSpPr>
            <a:spLocks noGrp="1"/>
          </p:cNvSpPr>
          <p:nvPr>
            <p:ph type="dt" sz="half" idx="2"/>
          </p:nvPr>
        </p:nvSpPr>
        <p:spPr>
          <a:xfrm>
            <a:off x="363748" y="6577642"/>
            <a:ext cx="2847714" cy="254480"/>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New Mexico State University</a:t>
            </a:r>
            <a:endParaRPr lang="en-US" dirty="0"/>
          </a:p>
        </p:txBody>
      </p:sp>
      <p:sp>
        <p:nvSpPr>
          <p:cNvPr id="4" name="Content Placeholder 2">
            <a:extLst>
              <a:ext uri="{FF2B5EF4-FFF2-40B4-BE49-F238E27FC236}">
                <a16:creationId xmlns:a16="http://schemas.microsoft.com/office/drawing/2014/main" id="{D0863213-27F7-4B1C-DE2C-844AE072771A}"/>
              </a:ext>
            </a:extLst>
          </p:cNvPr>
          <p:cNvSpPr txBox="1">
            <a:spLocks/>
          </p:cNvSpPr>
          <p:nvPr/>
        </p:nvSpPr>
        <p:spPr>
          <a:xfrm>
            <a:off x="1790700" y="990600"/>
            <a:ext cx="8610599" cy="5365751"/>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buFont typeface="Arial" panose="020B0604020202020204" pitchFamily="34" charset="0"/>
              <a:buChar char="•"/>
              <a:defRPr sz="2600" kern="1200">
                <a:solidFill>
                  <a:schemeClr val="tx1"/>
                </a:solidFill>
                <a:latin typeface="Arial Rounded MT Bold" panose="020F070403050403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Font typeface="Arial" panose="020B0604020202020204" pitchFamily="34" charset="0"/>
              <a:buChar char="•"/>
              <a:defRPr sz="2400" kern="1200">
                <a:solidFill>
                  <a:schemeClr val="tx1"/>
                </a:solidFill>
                <a:latin typeface="Arial Rounded MT Bold" panose="020F070403050403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Font typeface="Arial" panose="020B0604020202020204" pitchFamily="34" charset="0"/>
              <a:buChar char="•"/>
              <a:defRPr sz="2200" kern="1200">
                <a:solidFill>
                  <a:schemeClr val="tx1"/>
                </a:solidFill>
                <a:latin typeface="Arial Rounded MT Bold" panose="020F070403050403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Font typeface="Arial" panose="020B0604020202020204" pitchFamily="34" charset="0"/>
              <a:buChar char="•"/>
              <a:defRPr sz="2000" kern="1200">
                <a:solidFill>
                  <a:schemeClr val="tx1"/>
                </a:solidFill>
                <a:latin typeface="Arial Rounded MT Bold" panose="020F070403050403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800" kern="1200">
                <a:solidFill>
                  <a:schemeClr val="tx1"/>
                </a:solidFill>
                <a:latin typeface="Arial Rounded MT Bold" panose="020F070403050403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b="1" dirty="0"/>
              <a:t>“Don’t just read a book; study the people that the book speaks about.”</a:t>
            </a:r>
          </a:p>
          <a:p>
            <a:pPr marL="342900" indent="-342900">
              <a:buFont typeface="+mj-lt"/>
              <a:buAutoNum type="arabicPeriod"/>
            </a:pPr>
            <a:endParaRPr lang="en-US" sz="1800" b="1" dirty="0"/>
          </a:p>
          <a:p>
            <a:pPr marL="342900" indent="-342900">
              <a:buFont typeface="+mj-lt"/>
              <a:buAutoNum type="arabicPeriod"/>
            </a:pPr>
            <a:r>
              <a:rPr lang="en-US" sz="1800" b="1" dirty="0"/>
              <a:t>Clients</a:t>
            </a:r>
            <a:r>
              <a:rPr lang="en-US" sz="1800" dirty="0"/>
              <a:t>: Vulnerable, disadvantaged populations</a:t>
            </a:r>
          </a:p>
          <a:p>
            <a:pPr marL="342900" indent="-342900">
              <a:buFont typeface="+mj-lt"/>
              <a:buAutoNum type="arabicPeriod"/>
            </a:pPr>
            <a:endParaRPr lang="en-US" sz="1800" dirty="0"/>
          </a:p>
          <a:p>
            <a:pPr marL="342900" indent="-342900">
              <a:buFont typeface="+mj-lt"/>
              <a:buAutoNum type="arabicPeriod"/>
            </a:pPr>
            <a:r>
              <a:rPr lang="en-US" sz="1800" b="1" dirty="0"/>
              <a:t>Staff members (life coaches)</a:t>
            </a:r>
            <a:r>
              <a:rPr lang="en-US" sz="1800" dirty="0"/>
              <a:t>: Deeply committed individuals despite significant challenges with addressing community violence</a:t>
            </a:r>
          </a:p>
          <a:p>
            <a:pPr marL="342900" indent="-342900">
              <a:buFont typeface="+mj-lt"/>
              <a:buAutoNum type="arabicPeriod"/>
            </a:pPr>
            <a:endParaRPr lang="en-US" sz="1800" b="1" dirty="0"/>
          </a:p>
          <a:p>
            <a:pPr marL="342900" indent="-342900">
              <a:buFont typeface="+mj-lt"/>
              <a:buAutoNum type="arabicPeriod"/>
            </a:pPr>
            <a:r>
              <a:rPr lang="en-US" sz="1800" b="1" dirty="0"/>
              <a:t>Partnerships and collaboration</a:t>
            </a:r>
            <a:r>
              <a:rPr lang="en-US" sz="1800" dirty="0"/>
              <a:t>: Other nonprofits, police, probation staff, schools, social service agencies, and other community organizations</a:t>
            </a:r>
          </a:p>
          <a:p>
            <a:endParaRPr lang="en-US" sz="1800" dirty="0"/>
          </a:p>
          <a:p>
            <a:pPr marL="0" indent="0">
              <a:buNone/>
            </a:pPr>
            <a:r>
              <a:rPr lang="en-US" sz="1800" b="1" dirty="0"/>
              <a:t>4. Urban/community challenges</a:t>
            </a:r>
            <a:endParaRPr lang="en-US" sz="1800" dirty="0"/>
          </a:p>
          <a:p>
            <a:pPr lvl="1"/>
            <a:r>
              <a:rPr lang="en-US" sz="1800" dirty="0"/>
              <a:t>Historic policies have generated infrastructure, social, personal inequities that are systemic and structural</a:t>
            </a:r>
          </a:p>
          <a:p>
            <a:pPr lvl="1"/>
            <a:r>
              <a:rPr lang="en-US" sz="1800" dirty="0"/>
              <a:t>Resource awareness gap - many community members are not aware or do not utilize available services</a:t>
            </a:r>
            <a:endParaRPr lang="en-US" sz="1600" dirty="0"/>
          </a:p>
          <a:p>
            <a:endParaRPr lang="en-US" sz="1800" dirty="0"/>
          </a:p>
        </p:txBody>
      </p:sp>
    </p:spTree>
    <p:extLst>
      <p:ext uri="{BB962C8B-B14F-4D97-AF65-F5344CB8AC3E}">
        <p14:creationId xmlns:p14="http://schemas.microsoft.com/office/powerpoint/2010/main" val="642237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01990-C90C-F4E0-F3CF-22A4C36F31A8}"/>
              </a:ext>
            </a:extLst>
          </p:cNvPr>
          <p:cNvSpPr>
            <a:spLocks noGrp="1"/>
          </p:cNvSpPr>
          <p:nvPr>
            <p:ph type="title"/>
          </p:nvPr>
        </p:nvSpPr>
        <p:spPr>
          <a:xfrm>
            <a:off x="6739128" y="638089"/>
            <a:ext cx="4818888" cy="1476801"/>
          </a:xfrm>
        </p:spPr>
        <p:txBody>
          <a:bodyPr vert="horz" lIns="91440" tIns="45720" rIns="91440" bIns="45720" rtlCol="0" anchor="b">
            <a:normAutofit fontScale="90000"/>
          </a:bodyPr>
          <a:lstStyle/>
          <a:p>
            <a:pPr algn="ctr"/>
            <a:r>
              <a:rPr lang="en-US" sz="5000" kern="1200" dirty="0">
                <a:solidFill>
                  <a:schemeClr val="tx1"/>
                </a:solidFill>
                <a:latin typeface="+mj-lt"/>
                <a:ea typeface="+mj-ea"/>
                <a:cs typeface="+mj-cs"/>
              </a:rPr>
              <a:t>Dr. Jeffery Williams: Research </a:t>
            </a:r>
          </a:p>
        </p:txBody>
      </p:sp>
      <p:pic>
        <p:nvPicPr>
          <p:cNvPr id="2050" name="Picture 2">
            <a:extLst>
              <a:ext uri="{FF2B5EF4-FFF2-40B4-BE49-F238E27FC236}">
                <a16:creationId xmlns:a16="http://schemas.microsoft.com/office/drawing/2014/main" id="{F9A92E6D-2651-5834-64AE-1741FD77CD0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2659" r="423"/>
          <a:stretch>
            <a:fillRect/>
          </a:stretch>
        </p:blipFill>
        <p:spPr bwMode="auto">
          <a:xfrm>
            <a:off x="630936" y="1175975"/>
            <a:ext cx="5458968" cy="45060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EBB7AAD-2940-1390-61F1-A2356C683CF9}"/>
              </a:ext>
            </a:extLst>
          </p:cNvPr>
          <p:cNvSpPr>
            <a:spLocks noGrp="1"/>
          </p:cNvSpPr>
          <p:nvPr>
            <p:ph sz="half" idx="1"/>
          </p:nvPr>
        </p:nvSpPr>
        <p:spPr>
          <a:xfrm>
            <a:off x="6739128" y="2664886"/>
            <a:ext cx="4818888" cy="3550789"/>
          </a:xfrm>
        </p:spPr>
        <p:txBody>
          <a:bodyPr vert="horz" lIns="91440" tIns="45720" rIns="91440" bIns="45720" rtlCol="0">
            <a:normAutofit/>
          </a:bodyPr>
          <a:lstStyle/>
          <a:p>
            <a:r>
              <a:rPr lang="en-US" sz="1600" dirty="0"/>
              <a:t>Historian Thomas Rosenblum stated the two rules of Jim Crow America were:</a:t>
            </a:r>
          </a:p>
          <a:p>
            <a:pPr lvl="1"/>
            <a:r>
              <a:rPr lang="en-US" sz="1600" dirty="0"/>
              <a:t>1) Never admit a Black person can do anything better than a white person AND</a:t>
            </a:r>
          </a:p>
          <a:p>
            <a:pPr lvl="1"/>
            <a:r>
              <a:rPr lang="en-US" sz="1600" dirty="0"/>
              <a:t>2) Never give a Black person the opportunity to prove rule one wrong.</a:t>
            </a:r>
          </a:p>
          <a:p>
            <a:r>
              <a:rPr lang="en-US" sz="1600" dirty="0"/>
              <a:t>Lawyers were among the only African Americans who engaged in direct competition with their white counterparts.</a:t>
            </a:r>
          </a:p>
          <a:p>
            <a:r>
              <a:rPr lang="en-US" sz="1600" dirty="0"/>
              <a:t>My research examines the lives of Jim Crow era African American lawyers to investigate how they challenged laws that assumed  they were inferior by proving they were far from inferior with their courtroom exploits.</a:t>
            </a:r>
          </a:p>
        </p:txBody>
      </p:sp>
    </p:spTree>
    <p:extLst>
      <p:ext uri="{BB962C8B-B14F-4D97-AF65-F5344CB8AC3E}">
        <p14:creationId xmlns:p14="http://schemas.microsoft.com/office/powerpoint/2010/main" val="620456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5E8E5-A0FE-9C06-81DF-7530604AB660}"/>
              </a:ext>
            </a:extLst>
          </p:cNvPr>
          <p:cNvSpPr>
            <a:spLocks noGrp="1"/>
          </p:cNvSpPr>
          <p:nvPr>
            <p:ph type="title"/>
          </p:nvPr>
        </p:nvSpPr>
        <p:spPr>
          <a:xfrm>
            <a:off x="5297762" y="329184"/>
            <a:ext cx="6251110" cy="1783080"/>
          </a:xfrm>
        </p:spPr>
        <p:txBody>
          <a:bodyPr vert="horz" lIns="91440" tIns="45720" rIns="91440" bIns="45720" rtlCol="0" anchor="b">
            <a:normAutofit/>
          </a:bodyPr>
          <a:lstStyle/>
          <a:p>
            <a:pPr algn="ctr"/>
            <a:r>
              <a:rPr lang="en-US" sz="3800" dirty="0"/>
              <a:t>Book Project: </a:t>
            </a:r>
            <a:r>
              <a:rPr lang="en-US" sz="3800" i="1" dirty="0"/>
              <a:t>Colored Lawyer, Topeka: The Legend of Elisha Scott</a:t>
            </a:r>
          </a:p>
        </p:txBody>
      </p:sp>
      <p:pic>
        <p:nvPicPr>
          <p:cNvPr id="6" name="Content Placeholder 5">
            <a:extLst>
              <a:ext uri="{FF2B5EF4-FFF2-40B4-BE49-F238E27FC236}">
                <a16:creationId xmlns:a16="http://schemas.microsoft.com/office/drawing/2014/main" id="{6D82B86B-0AFF-E477-790D-99E5310B3FD4}"/>
              </a:ext>
            </a:extLst>
          </p:cNvPr>
          <p:cNvPicPr>
            <a:picLocks noGrp="1" noChangeAspect="1"/>
          </p:cNvPicPr>
          <p:nvPr>
            <p:ph sz="half" idx="2"/>
          </p:nvPr>
        </p:nvPicPr>
        <p:blipFill>
          <a:blip r:embed="rId2"/>
          <a:srcRect l="9319" r="14377"/>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FF8569EA-77DE-6C30-2DA0-3C58BC5F767C}"/>
              </a:ext>
            </a:extLst>
          </p:cNvPr>
          <p:cNvSpPr>
            <a:spLocks noGrp="1"/>
          </p:cNvSpPr>
          <p:nvPr>
            <p:ph sz="half" idx="1"/>
          </p:nvPr>
        </p:nvSpPr>
        <p:spPr>
          <a:xfrm>
            <a:off x="5297762" y="2706624"/>
            <a:ext cx="6251110" cy="3483864"/>
          </a:xfrm>
        </p:spPr>
        <p:txBody>
          <a:bodyPr vert="horz" lIns="91440" tIns="45720" rIns="91440" bIns="45720" rtlCol="0">
            <a:normAutofit fontScale="92500" lnSpcReduction="20000"/>
          </a:bodyPr>
          <a:lstStyle/>
          <a:p>
            <a:r>
              <a:rPr lang="en-US" sz="1800" dirty="0"/>
              <a:t>The project sees Kansas as a reflection of America because the state featured opportunities for African Americans such as college education but also had Jim Crow segregation laws.</a:t>
            </a:r>
          </a:p>
          <a:p>
            <a:r>
              <a:rPr lang="en-US" sz="1800" dirty="0"/>
              <a:t>Scott’s parents were born enslaved in Tennessee and migrated to Kansas in search of a new Canaan.</a:t>
            </a:r>
          </a:p>
          <a:p>
            <a:r>
              <a:rPr lang="en-US" sz="1800" dirty="0"/>
              <a:t>Scott was able to attend law school and become so well known to desperate African Americans throughout the country that he would receive letters addressed only “Colored Lawyer, Topeka.” Eventually his firm filed and </a:t>
            </a:r>
            <a:r>
              <a:rPr lang="en-US" sz="1800" i="1" dirty="0"/>
              <a:t>argued Brown v. Board of Education</a:t>
            </a:r>
            <a:r>
              <a:rPr lang="en-US" sz="1800" dirty="0"/>
              <a:t> in Topeka.</a:t>
            </a:r>
          </a:p>
          <a:p>
            <a:r>
              <a:rPr lang="en-US" sz="1800" dirty="0"/>
              <a:t>Sources:</a:t>
            </a:r>
          </a:p>
          <a:p>
            <a:pPr lvl="1"/>
            <a:r>
              <a:rPr lang="en-US" sz="1800" dirty="0"/>
              <a:t>Case Files </a:t>
            </a:r>
          </a:p>
          <a:p>
            <a:pPr lvl="1"/>
            <a:r>
              <a:rPr lang="en-US" sz="1800" dirty="0"/>
              <a:t>NAACP Papers at the Library of Congress</a:t>
            </a:r>
          </a:p>
          <a:p>
            <a:pPr lvl="1"/>
            <a:r>
              <a:rPr lang="en-US" sz="1800" dirty="0"/>
              <a:t>Archives in Kansas</a:t>
            </a:r>
          </a:p>
          <a:p>
            <a:pPr lvl="1"/>
            <a:r>
              <a:rPr lang="en-US" sz="1800" dirty="0"/>
              <a:t>Newspapers </a:t>
            </a:r>
          </a:p>
          <a:p>
            <a:endParaRPr lang="en-US" sz="1500" dirty="0"/>
          </a:p>
        </p:txBody>
      </p:sp>
    </p:spTree>
    <p:extLst>
      <p:ext uri="{BB962C8B-B14F-4D97-AF65-F5344CB8AC3E}">
        <p14:creationId xmlns:p14="http://schemas.microsoft.com/office/powerpoint/2010/main" val="1218368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3270250"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64A24"/>
                </a:solidFill>
                <a:latin typeface="Public Sans" pitchFamily="34" charset="0"/>
                <a:ea typeface="Public Sans" pitchFamily="34" charset="-122"/>
                <a:cs typeface="Public Sans" pitchFamily="34" charset="-120"/>
              </a:rPr>
              <a:t>HELLO, I’M</a:t>
            </a:r>
            <a:endParaRPr lang="en-US" sz="1200" dirty="0"/>
          </a:p>
        </p:txBody>
      </p:sp>
      <p:sp>
        <p:nvSpPr>
          <p:cNvPr id="3" name="Text 1"/>
          <p:cNvSpPr>
            <a:spLocks noGrp="1"/>
          </p:cNvSpPr>
          <p:nvPr>
            <p:ph type="title"/>
          </p:nvPr>
        </p:nvSpPr>
        <p:spPr>
          <a:xfrm>
            <a:off x="812800" y="1178560"/>
            <a:ext cx="3270250" cy="1651000"/>
          </a:xfrm>
          <a:prstGeom prst="rect">
            <a:avLst/>
          </a:prstGeom>
          <a:noFill/>
          <a:ln/>
        </p:spPr>
        <p:txBody>
          <a:bodyPr wrap="square" lIns="0" tIns="0" rIns="0" bIns="0" rtlCol="0" anchor="t">
            <a:normAutofit/>
          </a:bodyPr>
          <a:lstStyle/>
          <a:p>
            <a:pPr marL="0" indent="0" algn="l">
              <a:lnSpc>
                <a:spcPts val="6400"/>
              </a:lnSpc>
              <a:buNone/>
            </a:pPr>
            <a:r>
              <a:rPr lang="en-US" sz="6400" b="0" i="0" dirty="0">
                <a:solidFill>
                  <a:srgbClr val="1F2A3A"/>
                </a:solidFill>
                <a:latin typeface="EB Garamond" pitchFamily="18" charset="0"/>
                <a:ea typeface="EB Garamond" pitchFamily="18" charset="-122"/>
                <a:cs typeface="EB Garamond" pitchFamily="18" charset="-120"/>
              </a:rPr>
              <a:t>Esther</a:t>
            </a:r>
            <a:endParaRPr lang="en-US" sz="6400" dirty="0"/>
          </a:p>
          <a:p>
            <a:pPr marL="0" indent="0" algn="l">
              <a:lnSpc>
                <a:spcPts val="6400"/>
              </a:lnSpc>
              <a:buNone/>
            </a:pPr>
            <a:r>
              <a:rPr lang="en-US" sz="6400" b="0" i="0" dirty="0">
                <a:solidFill>
                  <a:srgbClr val="1F2A3A"/>
                </a:solidFill>
                <a:latin typeface="EB Garamond" pitchFamily="18" charset="0"/>
                <a:ea typeface="EB Garamond" pitchFamily="18" charset="-122"/>
                <a:cs typeface="EB Garamond" pitchFamily="18" charset="-120"/>
              </a:rPr>
              <a:t>Korsah</a:t>
            </a:r>
            <a:endParaRPr lang="en-US" sz="6400" dirty="0"/>
          </a:p>
        </p:txBody>
      </p:sp>
      <p:pic>
        <p:nvPicPr>
          <p:cNvPr id="4" name="Image 0" descr="line"/>
          <p:cNvPicPr>
            <a:picLocks noChangeAspect="1"/>
          </p:cNvPicPr>
          <p:nvPr/>
        </p:nvPicPr>
        <p:blipFill>
          <a:blip r:embed="rId3"/>
          <a:srcRect/>
          <a:stretch/>
        </p:blipFill>
        <p:spPr>
          <a:xfrm>
            <a:off x="812800" y="4089400"/>
            <a:ext cx="609600" cy="25400"/>
          </a:xfrm>
          <a:prstGeom prst="rect">
            <a:avLst/>
          </a:prstGeom>
        </p:spPr>
      </p:pic>
      <p:sp>
        <p:nvSpPr>
          <p:cNvPr id="5" name="Text 2"/>
          <p:cNvSpPr/>
          <p:nvPr/>
        </p:nvSpPr>
        <p:spPr>
          <a:xfrm>
            <a:off x="812800" y="4241800"/>
            <a:ext cx="327025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F2A3A"/>
                </a:solidFill>
                <a:latin typeface="Public Sans" pitchFamily="34" charset="0"/>
                <a:ea typeface="Public Sans" pitchFamily="34" charset="-122"/>
                <a:cs typeface="Public Sans" pitchFamily="34" charset="-120"/>
              </a:rPr>
              <a:t>Second-year PhD student</a:t>
            </a:r>
            <a:endParaRPr lang="en-US" sz="2000" dirty="0"/>
          </a:p>
        </p:txBody>
      </p:sp>
      <p:sp>
        <p:nvSpPr>
          <p:cNvPr id="6" name="Text 3"/>
          <p:cNvSpPr/>
          <p:nvPr/>
        </p:nvSpPr>
        <p:spPr>
          <a:xfrm>
            <a:off x="812800" y="4673600"/>
            <a:ext cx="3270250" cy="7721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556"/>
                </a:solidFill>
                <a:latin typeface="Public Sans" pitchFamily="34" charset="0"/>
                <a:ea typeface="Public Sans" pitchFamily="34" charset="-122"/>
                <a:cs typeface="Public Sans" pitchFamily="34" charset="-120"/>
              </a:rPr>
              <a:t>Transborder and Global Human Dynamics, New Mexico State University</a:t>
            </a:r>
            <a:endParaRPr lang="en-US" sz="1400" dirty="0"/>
          </a:p>
        </p:txBody>
      </p:sp>
      <p:sp>
        <p:nvSpPr>
          <p:cNvPr id="7" name="Text 4"/>
          <p:cNvSpPr/>
          <p:nvPr/>
        </p:nvSpPr>
        <p:spPr>
          <a:xfrm>
            <a:off x="812800" y="5547360"/>
            <a:ext cx="3270250" cy="52324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556"/>
                </a:solidFill>
                <a:latin typeface="Public Sans" pitchFamily="34" charset="0"/>
                <a:ea typeface="Public Sans" pitchFamily="34" charset="-122"/>
                <a:cs typeface="Public Sans" pitchFamily="34" charset="-120"/>
              </a:rPr>
              <a:t>Background in Communication Studies</a:t>
            </a:r>
            <a:endParaRPr lang="en-US" sz="1400" dirty="0"/>
          </a:p>
        </p:txBody>
      </p:sp>
      <p:sp>
        <p:nvSpPr>
          <p:cNvPr id="8" name="Text 5"/>
          <p:cNvSpPr/>
          <p:nvPr/>
        </p:nvSpPr>
        <p:spPr>
          <a:xfrm>
            <a:off x="4495800" y="1494790"/>
            <a:ext cx="3776091" cy="36068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2A3A"/>
                </a:solidFill>
                <a:latin typeface="EB Garamond" pitchFamily="18" charset="0"/>
                <a:ea typeface="EB Garamond" pitchFamily="18" charset="-122"/>
                <a:cs typeface="EB Garamond" pitchFamily="18" charset="-120"/>
              </a:rPr>
              <a:t>The six program focus areas</a:t>
            </a:r>
            <a:endParaRPr lang="en-US" sz="2200" dirty="0"/>
          </a:p>
        </p:txBody>
      </p:sp>
      <p:sp>
        <p:nvSpPr>
          <p:cNvPr id="9" name="Shape 6"/>
          <p:cNvSpPr/>
          <p:nvPr/>
        </p:nvSpPr>
        <p:spPr>
          <a:xfrm>
            <a:off x="9859407" y="1586230"/>
            <a:ext cx="152400" cy="152400"/>
          </a:xfrm>
          <a:prstGeom prst="roundRect">
            <a:avLst>
              <a:gd name="adj" fmla="val 25000"/>
            </a:avLst>
          </a:prstGeom>
          <a:solidFill>
            <a:srgbClr val="1F2A3A"/>
          </a:solidFill>
          <a:ln/>
        </p:spPr>
        <p:txBody>
          <a:bodyPr/>
          <a:lstStyle/>
          <a:p>
            <a:endParaRPr lang="en-US"/>
          </a:p>
        </p:txBody>
      </p:sp>
      <p:sp>
        <p:nvSpPr>
          <p:cNvPr id="10" name="Text 7"/>
          <p:cNvSpPr/>
          <p:nvPr/>
        </p:nvSpPr>
        <p:spPr>
          <a:xfrm>
            <a:off x="10100707" y="1555750"/>
            <a:ext cx="1534192"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3A4556"/>
                </a:solidFill>
                <a:latin typeface="Public Sans" pitchFamily="34" charset="0"/>
                <a:ea typeface="Public Sans" pitchFamily="34" charset="-122"/>
                <a:cs typeface="Public Sans" pitchFamily="34" charset="-120"/>
              </a:rPr>
              <a:t>My main interests</a:t>
            </a:r>
            <a:endParaRPr lang="en-US" sz="1200" dirty="0"/>
          </a:p>
        </p:txBody>
      </p:sp>
      <p:sp>
        <p:nvSpPr>
          <p:cNvPr id="11" name="Shape 8"/>
          <p:cNvSpPr/>
          <p:nvPr/>
        </p:nvSpPr>
        <p:spPr>
          <a:xfrm>
            <a:off x="4498975" y="2036445"/>
            <a:ext cx="3359150" cy="1002030"/>
          </a:xfrm>
          <a:prstGeom prst="roundRect">
            <a:avLst>
              <a:gd name="adj" fmla="val 9823"/>
            </a:avLst>
          </a:prstGeom>
          <a:solidFill>
            <a:srgbClr val="EFE7DA"/>
          </a:solidFill>
          <a:ln w="6350">
            <a:solidFill>
              <a:srgbClr val="D8CCB8"/>
            </a:solidFill>
            <a:prstDash val="solid"/>
          </a:ln>
        </p:spPr>
        <p:txBody>
          <a:bodyPr/>
          <a:lstStyle/>
          <a:p>
            <a:endParaRPr lang="en-US"/>
          </a:p>
        </p:txBody>
      </p:sp>
      <p:sp>
        <p:nvSpPr>
          <p:cNvPr id="12" name="Text 9"/>
          <p:cNvSpPr/>
          <p:nvPr/>
        </p:nvSpPr>
        <p:spPr>
          <a:xfrm>
            <a:off x="4678680" y="2190750"/>
            <a:ext cx="4064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A64A24"/>
                </a:solidFill>
                <a:latin typeface="EB Garamond" pitchFamily="18" charset="0"/>
                <a:ea typeface="EB Garamond" pitchFamily="18" charset="-122"/>
                <a:cs typeface="EB Garamond" pitchFamily="18" charset="-120"/>
              </a:rPr>
              <a:t>1</a:t>
            </a:r>
            <a:endParaRPr lang="en-US" sz="2200" dirty="0"/>
          </a:p>
        </p:txBody>
      </p:sp>
      <p:sp>
        <p:nvSpPr>
          <p:cNvPr id="13" name="Text 10"/>
          <p:cNvSpPr/>
          <p:nvPr/>
        </p:nvSpPr>
        <p:spPr>
          <a:xfrm>
            <a:off x="5135880" y="2190750"/>
            <a:ext cx="2618816" cy="71882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1F2A3A"/>
                </a:solidFill>
                <a:latin typeface="Public Sans" pitchFamily="34" charset="0"/>
                <a:ea typeface="Public Sans" pitchFamily="34" charset="-122"/>
                <a:cs typeface="Public Sans" pitchFamily="34" charset="-120"/>
              </a:rPr>
              <a:t>Cultural and linguistic translation, interpretation, literature, and heritage</a:t>
            </a:r>
            <a:endParaRPr lang="en-US" sz="1400" dirty="0"/>
          </a:p>
        </p:txBody>
      </p:sp>
      <p:sp>
        <p:nvSpPr>
          <p:cNvPr id="14" name="Shape 11"/>
          <p:cNvSpPr/>
          <p:nvPr/>
        </p:nvSpPr>
        <p:spPr>
          <a:xfrm>
            <a:off x="8016875" y="2036445"/>
            <a:ext cx="3359150" cy="1002030"/>
          </a:xfrm>
          <a:prstGeom prst="roundRect">
            <a:avLst>
              <a:gd name="adj" fmla="val 9823"/>
            </a:avLst>
          </a:prstGeom>
          <a:solidFill>
            <a:srgbClr val="1F2A3A"/>
          </a:solidFill>
          <a:ln w="6350">
            <a:solidFill>
              <a:srgbClr val="1F2A3A"/>
            </a:solidFill>
            <a:prstDash val="solid"/>
          </a:ln>
        </p:spPr>
        <p:txBody>
          <a:bodyPr/>
          <a:lstStyle/>
          <a:p>
            <a:endParaRPr lang="en-US"/>
          </a:p>
        </p:txBody>
      </p:sp>
      <p:sp>
        <p:nvSpPr>
          <p:cNvPr id="15" name="Text 12"/>
          <p:cNvSpPr/>
          <p:nvPr/>
        </p:nvSpPr>
        <p:spPr>
          <a:xfrm>
            <a:off x="8196580" y="2190750"/>
            <a:ext cx="4064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E59A73"/>
                </a:solidFill>
                <a:latin typeface="EB Garamond" pitchFamily="18" charset="0"/>
                <a:ea typeface="EB Garamond" pitchFamily="18" charset="-122"/>
                <a:cs typeface="EB Garamond" pitchFamily="18" charset="-120"/>
              </a:rPr>
              <a:t>2</a:t>
            </a:r>
            <a:endParaRPr lang="en-US" sz="2200" dirty="0"/>
          </a:p>
        </p:txBody>
      </p:sp>
      <p:sp>
        <p:nvSpPr>
          <p:cNvPr id="16" name="Text 13"/>
          <p:cNvSpPr/>
          <p:nvPr/>
        </p:nvSpPr>
        <p:spPr>
          <a:xfrm>
            <a:off x="8653780" y="2190750"/>
            <a:ext cx="2618816"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F7F2EA"/>
                </a:solidFill>
                <a:latin typeface="Public Sans" pitchFamily="34" charset="0"/>
                <a:ea typeface="Public Sans" pitchFamily="34" charset="-122"/>
                <a:cs typeface="Public Sans" pitchFamily="34" charset="-120"/>
              </a:rPr>
              <a:t>Refugees, asylum-seekers, and migration</a:t>
            </a:r>
            <a:endParaRPr lang="en-US" sz="1400" dirty="0"/>
          </a:p>
        </p:txBody>
      </p:sp>
      <p:sp>
        <p:nvSpPr>
          <p:cNvPr id="17" name="Shape 14"/>
          <p:cNvSpPr/>
          <p:nvPr/>
        </p:nvSpPr>
        <p:spPr>
          <a:xfrm>
            <a:off x="4498975" y="3197225"/>
            <a:ext cx="3359150" cy="1002030"/>
          </a:xfrm>
          <a:prstGeom prst="roundRect">
            <a:avLst>
              <a:gd name="adj" fmla="val 9823"/>
            </a:avLst>
          </a:prstGeom>
          <a:solidFill>
            <a:srgbClr val="1F2A3A"/>
          </a:solidFill>
          <a:ln w="6350">
            <a:solidFill>
              <a:srgbClr val="1F2A3A"/>
            </a:solidFill>
            <a:prstDash val="solid"/>
          </a:ln>
        </p:spPr>
        <p:txBody>
          <a:bodyPr/>
          <a:lstStyle/>
          <a:p>
            <a:endParaRPr lang="en-US"/>
          </a:p>
        </p:txBody>
      </p:sp>
      <p:sp>
        <p:nvSpPr>
          <p:cNvPr id="18" name="Text 15"/>
          <p:cNvSpPr/>
          <p:nvPr/>
        </p:nvSpPr>
        <p:spPr>
          <a:xfrm>
            <a:off x="4678680" y="3351530"/>
            <a:ext cx="4064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E59A73"/>
                </a:solidFill>
                <a:latin typeface="EB Garamond" pitchFamily="18" charset="0"/>
                <a:ea typeface="EB Garamond" pitchFamily="18" charset="-122"/>
                <a:cs typeface="EB Garamond" pitchFamily="18" charset="-120"/>
              </a:rPr>
              <a:t>3</a:t>
            </a:r>
            <a:endParaRPr lang="en-US" sz="2200" dirty="0"/>
          </a:p>
        </p:txBody>
      </p:sp>
      <p:sp>
        <p:nvSpPr>
          <p:cNvPr id="19" name="Text 16"/>
          <p:cNvSpPr/>
          <p:nvPr/>
        </p:nvSpPr>
        <p:spPr>
          <a:xfrm>
            <a:off x="5135880" y="3351530"/>
            <a:ext cx="2618816"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F7F2EA"/>
                </a:solidFill>
                <a:latin typeface="Public Sans" pitchFamily="34" charset="0"/>
                <a:ea typeface="Public Sans" pitchFamily="34" charset="-122"/>
                <a:cs typeface="Public Sans" pitchFamily="34" charset="-120"/>
              </a:rPr>
              <a:t>Transnational public policy and human rights</a:t>
            </a:r>
            <a:endParaRPr lang="en-US" sz="1400" dirty="0"/>
          </a:p>
        </p:txBody>
      </p:sp>
      <p:sp>
        <p:nvSpPr>
          <p:cNvPr id="20" name="Shape 17"/>
          <p:cNvSpPr/>
          <p:nvPr/>
        </p:nvSpPr>
        <p:spPr>
          <a:xfrm>
            <a:off x="8016875" y="3197225"/>
            <a:ext cx="3359150" cy="1002030"/>
          </a:xfrm>
          <a:prstGeom prst="roundRect">
            <a:avLst>
              <a:gd name="adj" fmla="val 9823"/>
            </a:avLst>
          </a:prstGeom>
          <a:solidFill>
            <a:srgbClr val="EFE7DA"/>
          </a:solidFill>
          <a:ln w="6350">
            <a:solidFill>
              <a:srgbClr val="D8CCB8"/>
            </a:solidFill>
            <a:prstDash val="solid"/>
          </a:ln>
        </p:spPr>
        <p:txBody>
          <a:bodyPr/>
          <a:lstStyle/>
          <a:p>
            <a:endParaRPr lang="en-US"/>
          </a:p>
        </p:txBody>
      </p:sp>
      <p:sp>
        <p:nvSpPr>
          <p:cNvPr id="21" name="Text 18"/>
          <p:cNvSpPr/>
          <p:nvPr/>
        </p:nvSpPr>
        <p:spPr>
          <a:xfrm>
            <a:off x="8196580" y="3351530"/>
            <a:ext cx="4064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A64A24"/>
                </a:solidFill>
                <a:latin typeface="EB Garamond" pitchFamily="18" charset="0"/>
                <a:ea typeface="EB Garamond" pitchFamily="18" charset="-122"/>
                <a:cs typeface="EB Garamond" pitchFamily="18" charset="-120"/>
              </a:rPr>
              <a:t>4</a:t>
            </a:r>
            <a:endParaRPr lang="en-US" sz="2200" dirty="0"/>
          </a:p>
        </p:txBody>
      </p:sp>
      <p:sp>
        <p:nvSpPr>
          <p:cNvPr id="22" name="Text 19"/>
          <p:cNvSpPr/>
          <p:nvPr/>
        </p:nvSpPr>
        <p:spPr>
          <a:xfrm>
            <a:off x="8653780" y="3351530"/>
            <a:ext cx="2618816" cy="71882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1F2A3A"/>
                </a:solidFill>
                <a:latin typeface="Public Sans" pitchFamily="34" charset="0"/>
                <a:ea typeface="Public Sans" pitchFamily="34" charset="-122"/>
                <a:cs typeface="Public Sans" pitchFamily="34" charset="-120"/>
              </a:rPr>
              <a:t>Environmental justice, landscape, archaeology, and heritage management</a:t>
            </a:r>
            <a:endParaRPr lang="en-US" sz="1400" dirty="0"/>
          </a:p>
        </p:txBody>
      </p:sp>
      <p:sp>
        <p:nvSpPr>
          <p:cNvPr id="23" name="Shape 20"/>
          <p:cNvSpPr/>
          <p:nvPr/>
        </p:nvSpPr>
        <p:spPr>
          <a:xfrm>
            <a:off x="4498975" y="4358005"/>
            <a:ext cx="3359150" cy="1002030"/>
          </a:xfrm>
          <a:prstGeom prst="roundRect">
            <a:avLst>
              <a:gd name="adj" fmla="val 9823"/>
            </a:avLst>
          </a:prstGeom>
          <a:solidFill>
            <a:srgbClr val="EFE7DA"/>
          </a:solidFill>
          <a:ln w="6350">
            <a:solidFill>
              <a:srgbClr val="D8CCB8"/>
            </a:solidFill>
            <a:prstDash val="solid"/>
          </a:ln>
        </p:spPr>
        <p:txBody>
          <a:bodyPr/>
          <a:lstStyle/>
          <a:p>
            <a:endParaRPr lang="en-US"/>
          </a:p>
        </p:txBody>
      </p:sp>
      <p:sp>
        <p:nvSpPr>
          <p:cNvPr id="24" name="Text 21"/>
          <p:cNvSpPr/>
          <p:nvPr/>
        </p:nvSpPr>
        <p:spPr>
          <a:xfrm>
            <a:off x="4678680" y="4512310"/>
            <a:ext cx="4064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A64A24"/>
                </a:solidFill>
                <a:latin typeface="EB Garamond" pitchFamily="18" charset="0"/>
                <a:ea typeface="EB Garamond" pitchFamily="18" charset="-122"/>
                <a:cs typeface="EB Garamond" pitchFamily="18" charset="-120"/>
              </a:rPr>
              <a:t>5</a:t>
            </a:r>
            <a:endParaRPr lang="en-US" sz="2200" dirty="0"/>
          </a:p>
        </p:txBody>
      </p:sp>
      <p:sp>
        <p:nvSpPr>
          <p:cNvPr id="25" name="Text 22"/>
          <p:cNvSpPr/>
          <p:nvPr/>
        </p:nvSpPr>
        <p:spPr>
          <a:xfrm>
            <a:off x="5135880" y="4512310"/>
            <a:ext cx="2618816" cy="71882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1F2A3A"/>
                </a:solidFill>
                <a:latin typeface="Public Sans" pitchFamily="34" charset="0"/>
                <a:ea typeface="Public Sans" pitchFamily="34" charset="-122"/>
                <a:cs typeface="Public Sans" pitchFamily="34" charset="-120"/>
              </a:rPr>
              <a:t>Food security, water and energy security, human health, and sustainability</a:t>
            </a:r>
            <a:endParaRPr lang="en-US" sz="1400" dirty="0"/>
          </a:p>
        </p:txBody>
      </p:sp>
      <p:sp>
        <p:nvSpPr>
          <p:cNvPr id="26" name="Shape 23"/>
          <p:cNvSpPr/>
          <p:nvPr/>
        </p:nvSpPr>
        <p:spPr>
          <a:xfrm>
            <a:off x="8016875" y="4358005"/>
            <a:ext cx="3359150" cy="1002030"/>
          </a:xfrm>
          <a:prstGeom prst="roundRect">
            <a:avLst>
              <a:gd name="adj" fmla="val 9823"/>
            </a:avLst>
          </a:prstGeom>
          <a:solidFill>
            <a:srgbClr val="1F2A3A"/>
          </a:solidFill>
          <a:ln w="6350">
            <a:solidFill>
              <a:srgbClr val="1F2A3A"/>
            </a:solidFill>
            <a:prstDash val="solid"/>
          </a:ln>
        </p:spPr>
        <p:txBody>
          <a:bodyPr/>
          <a:lstStyle/>
          <a:p>
            <a:endParaRPr lang="en-US"/>
          </a:p>
        </p:txBody>
      </p:sp>
      <p:sp>
        <p:nvSpPr>
          <p:cNvPr id="27" name="Text 24"/>
          <p:cNvSpPr/>
          <p:nvPr/>
        </p:nvSpPr>
        <p:spPr>
          <a:xfrm>
            <a:off x="8196580" y="4512310"/>
            <a:ext cx="4064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E59A73"/>
                </a:solidFill>
                <a:latin typeface="EB Garamond" pitchFamily="18" charset="0"/>
                <a:ea typeface="EB Garamond" pitchFamily="18" charset="-122"/>
                <a:cs typeface="EB Garamond" pitchFamily="18" charset="-120"/>
              </a:rPr>
              <a:t>6</a:t>
            </a:r>
            <a:endParaRPr lang="en-US" sz="2200" dirty="0"/>
          </a:p>
        </p:txBody>
      </p:sp>
      <p:sp>
        <p:nvSpPr>
          <p:cNvPr id="28" name="Text 25"/>
          <p:cNvSpPr/>
          <p:nvPr/>
        </p:nvSpPr>
        <p:spPr>
          <a:xfrm>
            <a:off x="8653780" y="4512310"/>
            <a:ext cx="2618816" cy="48768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F7F2EA"/>
                </a:solidFill>
                <a:latin typeface="Public Sans" pitchFamily="34" charset="0"/>
                <a:ea typeface="Public Sans" pitchFamily="34" charset="-122"/>
                <a:cs typeface="Public Sans" pitchFamily="34" charset="-120"/>
              </a:rPr>
              <a:t>Power, inequality, and racial justice</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64A24"/>
                </a:solidFill>
                <a:latin typeface="Public Sans" pitchFamily="34" charset="0"/>
                <a:ea typeface="Public Sans" pitchFamily="34" charset="-122"/>
                <a:cs typeface="Public Sans" pitchFamily="34" charset="-120"/>
              </a:rPr>
              <a:t>RESEARCH PROJECTS</a:t>
            </a:r>
            <a:endParaRPr lang="en-US" sz="1200" dirty="0"/>
          </a:p>
        </p:txBody>
      </p:sp>
      <p:sp>
        <p:nvSpPr>
          <p:cNvPr id="3" name="Text 1"/>
          <p:cNvSpPr>
            <a:spLocks noGrp="1"/>
          </p:cNvSpPr>
          <p:nvPr>
            <p:ph type="title"/>
          </p:nvPr>
        </p:nvSpPr>
        <p:spPr>
          <a:xfrm>
            <a:off x="812800" y="110236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F2A3A"/>
                </a:solidFill>
                <a:latin typeface="EB Garamond" pitchFamily="18" charset="0"/>
                <a:ea typeface="EB Garamond" pitchFamily="18" charset="-122"/>
                <a:cs typeface="EB Garamond" pitchFamily="18" charset="-120"/>
              </a:rPr>
              <a:t>Migration, borders, and resilience</a:t>
            </a:r>
            <a:endParaRPr lang="en-US" sz="3600" dirty="0"/>
          </a:p>
        </p:txBody>
      </p:sp>
      <p:sp>
        <p:nvSpPr>
          <p:cNvPr id="4" name="Shape 2"/>
          <p:cNvSpPr/>
          <p:nvPr/>
        </p:nvSpPr>
        <p:spPr>
          <a:xfrm>
            <a:off x="815975" y="1913255"/>
            <a:ext cx="3380264" cy="4128770"/>
          </a:xfrm>
          <a:prstGeom prst="roundRect">
            <a:avLst>
              <a:gd name="adj" fmla="val 3663"/>
            </a:avLst>
          </a:prstGeom>
          <a:solidFill>
            <a:srgbClr val="1F2A3A"/>
          </a:solidFill>
          <a:ln w="6350">
            <a:solidFill>
              <a:srgbClr val="1F2A3A"/>
            </a:solidFill>
            <a:prstDash val="solid"/>
          </a:ln>
        </p:spPr>
        <p:txBody>
          <a:bodyPr/>
          <a:lstStyle/>
          <a:p>
            <a:endParaRPr lang="en-US"/>
          </a:p>
        </p:txBody>
      </p:sp>
      <p:sp>
        <p:nvSpPr>
          <p:cNvPr id="5" name="Text 3"/>
          <p:cNvSpPr/>
          <p:nvPr/>
        </p:nvSpPr>
        <p:spPr>
          <a:xfrm>
            <a:off x="1071880" y="2169160"/>
            <a:ext cx="2954507"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59A73"/>
                </a:solidFill>
                <a:latin typeface="Public Sans" pitchFamily="34" charset="0"/>
                <a:ea typeface="Public Sans" pitchFamily="34" charset="-122"/>
                <a:cs typeface="Public Sans" pitchFamily="34" charset="-120"/>
              </a:rPr>
              <a:t>DISSERTATION</a:t>
            </a:r>
            <a:endParaRPr lang="en-US" sz="1200" dirty="0"/>
          </a:p>
        </p:txBody>
      </p:sp>
      <p:sp>
        <p:nvSpPr>
          <p:cNvPr id="6" name="Text 4"/>
          <p:cNvSpPr/>
          <p:nvPr/>
        </p:nvSpPr>
        <p:spPr>
          <a:xfrm>
            <a:off x="1071880" y="2509520"/>
            <a:ext cx="2954507" cy="6959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7F2EA"/>
                </a:solidFill>
                <a:latin typeface="EB Garamond" pitchFamily="18" charset="0"/>
                <a:ea typeface="EB Garamond" pitchFamily="18" charset="-122"/>
                <a:cs typeface="EB Garamond" pitchFamily="18" charset="-120"/>
              </a:rPr>
              <a:t>Navigating the Aftermath</a:t>
            </a:r>
            <a:endParaRPr lang="en-US" sz="2200" dirty="0"/>
          </a:p>
        </p:txBody>
      </p:sp>
      <p:sp>
        <p:nvSpPr>
          <p:cNvPr id="7" name="Text 5"/>
          <p:cNvSpPr/>
          <p:nvPr/>
        </p:nvSpPr>
        <p:spPr>
          <a:xfrm>
            <a:off x="1071880" y="3309620"/>
            <a:ext cx="2954507" cy="157226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E6EAF0"/>
                </a:solidFill>
                <a:latin typeface="Public Sans" pitchFamily="34" charset="0"/>
                <a:ea typeface="Public Sans" pitchFamily="34" charset="-122"/>
                <a:cs typeface="Public Sans" pitchFamily="34" charset="-120"/>
              </a:rPr>
              <a:t>How women migrants and unaccompanied minors at the U.S.–Mexico border find support after arrival, and the resilience they build when formal systems fall short.</a:t>
            </a:r>
            <a:endParaRPr lang="en-US" sz="1400" dirty="0"/>
          </a:p>
        </p:txBody>
      </p:sp>
      <p:sp>
        <p:nvSpPr>
          <p:cNvPr id="8" name="Shape 6"/>
          <p:cNvSpPr/>
          <p:nvPr/>
        </p:nvSpPr>
        <p:spPr>
          <a:xfrm>
            <a:off x="1071880" y="5443855"/>
            <a:ext cx="2868454" cy="0"/>
          </a:xfrm>
          <a:prstGeom prst="line">
            <a:avLst/>
          </a:prstGeom>
          <a:noFill/>
          <a:ln w="6350">
            <a:solidFill>
              <a:srgbClr val="3B4A60"/>
            </a:solidFill>
            <a:prstDash val="solid"/>
          </a:ln>
        </p:spPr>
        <p:txBody>
          <a:bodyPr/>
          <a:lstStyle/>
          <a:p>
            <a:endParaRPr lang="en-US"/>
          </a:p>
        </p:txBody>
      </p:sp>
      <p:sp>
        <p:nvSpPr>
          <p:cNvPr id="9" name="Text 7"/>
          <p:cNvSpPr/>
          <p:nvPr/>
        </p:nvSpPr>
        <p:spPr>
          <a:xfrm>
            <a:off x="1071880" y="5572760"/>
            <a:ext cx="2954507"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9D1DC"/>
                </a:solidFill>
                <a:latin typeface="Public Sans" pitchFamily="34" charset="0"/>
                <a:ea typeface="Public Sans" pitchFamily="34" charset="-122"/>
                <a:cs typeface="Public Sans" pitchFamily="34" charset="-120"/>
              </a:rPr>
              <a:t>Mixed methods · New Mexico and Texas</a:t>
            </a:r>
            <a:endParaRPr lang="en-US" sz="1200" dirty="0"/>
          </a:p>
        </p:txBody>
      </p:sp>
      <p:sp>
        <p:nvSpPr>
          <p:cNvPr id="10" name="Shape 8"/>
          <p:cNvSpPr/>
          <p:nvPr/>
        </p:nvSpPr>
        <p:spPr>
          <a:xfrm>
            <a:off x="4405789" y="1913255"/>
            <a:ext cx="3380343" cy="4128770"/>
          </a:xfrm>
          <a:prstGeom prst="roundRect">
            <a:avLst>
              <a:gd name="adj" fmla="val 3663"/>
            </a:avLst>
          </a:prstGeom>
          <a:solidFill>
            <a:srgbClr val="EFE7DA"/>
          </a:solidFill>
          <a:ln w="6350">
            <a:solidFill>
              <a:srgbClr val="D8CCB8"/>
            </a:solidFill>
            <a:prstDash val="solid"/>
          </a:ln>
        </p:spPr>
        <p:txBody>
          <a:bodyPr/>
          <a:lstStyle/>
          <a:p>
            <a:endParaRPr lang="en-US"/>
          </a:p>
        </p:txBody>
      </p:sp>
      <p:sp>
        <p:nvSpPr>
          <p:cNvPr id="11" name="Text 9"/>
          <p:cNvSpPr/>
          <p:nvPr/>
        </p:nvSpPr>
        <p:spPr>
          <a:xfrm>
            <a:off x="4661694" y="2169160"/>
            <a:ext cx="2954589"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64A24"/>
                </a:solidFill>
                <a:latin typeface="Public Sans" pitchFamily="34" charset="0"/>
                <a:ea typeface="Public Sans" pitchFamily="34" charset="-122"/>
                <a:cs typeface="Public Sans" pitchFamily="34" charset="-120"/>
              </a:rPr>
              <a:t>MEDIA FRAMING</a:t>
            </a:r>
            <a:endParaRPr lang="en-US" sz="1200" dirty="0"/>
          </a:p>
        </p:txBody>
      </p:sp>
      <p:sp>
        <p:nvSpPr>
          <p:cNvPr id="12" name="Text 10"/>
          <p:cNvSpPr/>
          <p:nvPr/>
        </p:nvSpPr>
        <p:spPr>
          <a:xfrm>
            <a:off x="4661694" y="2509520"/>
            <a:ext cx="2954589" cy="6959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2A3A"/>
                </a:solidFill>
                <a:latin typeface="EB Garamond" pitchFamily="18" charset="0"/>
                <a:ea typeface="EB Garamond" pitchFamily="18" charset="-122"/>
                <a:cs typeface="EB Garamond" pitchFamily="18" charset="-120"/>
              </a:rPr>
              <a:t>Fentanyl in the Borderlands</a:t>
            </a:r>
            <a:endParaRPr lang="en-US" sz="2200" dirty="0"/>
          </a:p>
        </p:txBody>
      </p:sp>
      <p:sp>
        <p:nvSpPr>
          <p:cNvPr id="13" name="Text 11"/>
          <p:cNvSpPr/>
          <p:nvPr/>
        </p:nvSpPr>
        <p:spPr>
          <a:xfrm>
            <a:off x="4661694" y="3309620"/>
            <a:ext cx="2954589" cy="157226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3A4556"/>
                </a:solidFill>
                <a:latin typeface="Public Sans" pitchFamily="34" charset="0"/>
                <a:ea typeface="Public Sans" pitchFamily="34" charset="-122"/>
                <a:cs typeface="Public Sans" pitchFamily="34" charset="-120"/>
              </a:rPr>
              <a:t>How newspapers in El Paso and Ciudad Juárez frame the fentanyl crisis: do local border voices challenge national narratives of cartels and securitization, or echo them?</a:t>
            </a:r>
            <a:endParaRPr lang="en-US" sz="1400" dirty="0"/>
          </a:p>
        </p:txBody>
      </p:sp>
      <p:sp>
        <p:nvSpPr>
          <p:cNvPr id="14" name="Shape 12"/>
          <p:cNvSpPr/>
          <p:nvPr/>
        </p:nvSpPr>
        <p:spPr>
          <a:xfrm>
            <a:off x="4661694" y="5443855"/>
            <a:ext cx="2868533" cy="0"/>
          </a:xfrm>
          <a:prstGeom prst="line">
            <a:avLst/>
          </a:prstGeom>
          <a:noFill/>
          <a:ln w="6350">
            <a:solidFill>
              <a:srgbClr val="D8CCB8"/>
            </a:solidFill>
            <a:prstDash val="solid"/>
          </a:ln>
        </p:spPr>
        <p:txBody>
          <a:bodyPr/>
          <a:lstStyle/>
          <a:p>
            <a:endParaRPr lang="en-US"/>
          </a:p>
        </p:txBody>
      </p:sp>
      <p:sp>
        <p:nvSpPr>
          <p:cNvPr id="15" name="Text 13"/>
          <p:cNvSpPr/>
          <p:nvPr/>
        </p:nvSpPr>
        <p:spPr>
          <a:xfrm>
            <a:off x="4661694" y="5572760"/>
            <a:ext cx="2954589"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3A4556"/>
                </a:solidFill>
                <a:latin typeface="Public Sans" pitchFamily="34" charset="0"/>
                <a:ea typeface="Public Sans" pitchFamily="34" charset="-122"/>
                <a:cs typeface="Public Sans" pitchFamily="34" charset="-120"/>
              </a:rPr>
              <a:t>Critical discourse analysis</a:t>
            </a:r>
            <a:endParaRPr lang="en-US" sz="1200" dirty="0"/>
          </a:p>
        </p:txBody>
      </p:sp>
      <p:sp>
        <p:nvSpPr>
          <p:cNvPr id="16" name="Shape 14"/>
          <p:cNvSpPr/>
          <p:nvPr/>
        </p:nvSpPr>
        <p:spPr>
          <a:xfrm>
            <a:off x="7995682" y="1913255"/>
            <a:ext cx="3380343" cy="4128770"/>
          </a:xfrm>
          <a:prstGeom prst="roundRect">
            <a:avLst>
              <a:gd name="adj" fmla="val 3663"/>
            </a:avLst>
          </a:prstGeom>
          <a:solidFill>
            <a:srgbClr val="EFE7DA"/>
          </a:solidFill>
          <a:ln w="6350">
            <a:solidFill>
              <a:srgbClr val="D8CCB8"/>
            </a:solidFill>
            <a:prstDash val="solid"/>
          </a:ln>
        </p:spPr>
        <p:txBody>
          <a:bodyPr/>
          <a:lstStyle/>
          <a:p>
            <a:endParaRPr lang="en-US"/>
          </a:p>
        </p:txBody>
      </p:sp>
      <p:sp>
        <p:nvSpPr>
          <p:cNvPr id="17" name="Text 15"/>
          <p:cNvSpPr/>
          <p:nvPr/>
        </p:nvSpPr>
        <p:spPr>
          <a:xfrm>
            <a:off x="8251587" y="2169160"/>
            <a:ext cx="2954589"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64A24"/>
                </a:solidFill>
                <a:latin typeface="Public Sans" pitchFamily="34" charset="0"/>
                <a:ea typeface="Public Sans" pitchFamily="34" charset="-122"/>
                <a:cs typeface="Public Sans" pitchFamily="34" charset="-120"/>
              </a:rPr>
              <a:t>INTERNATIONAL STUDENTS</a:t>
            </a:r>
            <a:endParaRPr lang="en-US" sz="1200" dirty="0"/>
          </a:p>
        </p:txBody>
      </p:sp>
      <p:sp>
        <p:nvSpPr>
          <p:cNvPr id="18" name="Text 16"/>
          <p:cNvSpPr/>
          <p:nvPr/>
        </p:nvSpPr>
        <p:spPr>
          <a:xfrm>
            <a:off x="8251587" y="2509520"/>
            <a:ext cx="2954589" cy="6959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2A3A"/>
                </a:solidFill>
                <a:latin typeface="EB Garamond" pitchFamily="18" charset="0"/>
                <a:ea typeface="EB Garamond" pitchFamily="18" charset="-122"/>
                <a:cs typeface="EB Garamond" pitchFamily="18" charset="-120"/>
              </a:rPr>
              <a:t>To Cross a Border Is to Build a Border</a:t>
            </a:r>
            <a:endParaRPr lang="en-US" sz="2200" dirty="0"/>
          </a:p>
        </p:txBody>
      </p:sp>
      <p:sp>
        <p:nvSpPr>
          <p:cNvPr id="19" name="Text 17"/>
          <p:cNvSpPr/>
          <p:nvPr/>
        </p:nvSpPr>
        <p:spPr>
          <a:xfrm>
            <a:off x="8251587" y="3309620"/>
            <a:ext cx="2954589" cy="157226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3A4556"/>
                </a:solidFill>
                <a:latin typeface="Public Sans" pitchFamily="34" charset="0"/>
                <a:ea typeface="Public Sans" pitchFamily="34" charset="-122"/>
                <a:cs typeface="Public Sans" pitchFamily="34" charset="-120"/>
              </a:rPr>
              <a:t>How border governance and administrative procedures produce embodied fear in legally documented international students, and how they build resilience.</a:t>
            </a:r>
            <a:endParaRPr lang="en-US" sz="1400" dirty="0"/>
          </a:p>
        </p:txBody>
      </p:sp>
      <p:sp>
        <p:nvSpPr>
          <p:cNvPr id="20" name="Shape 18"/>
          <p:cNvSpPr/>
          <p:nvPr/>
        </p:nvSpPr>
        <p:spPr>
          <a:xfrm>
            <a:off x="8251587" y="5443855"/>
            <a:ext cx="2868533" cy="0"/>
          </a:xfrm>
          <a:prstGeom prst="line">
            <a:avLst/>
          </a:prstGeom>
          <a:noFill/>
          <a:ln w="6350">
            <a:solidFill>
              <a:srgbClr val="D8CCB8"/>
            </a:solidFill>
            <a:prstDash val="solid"/>
          </a:ln>
        </p:spPr>
        <p:txBody>
          <a:bodyPr/>
          <a:lstStyle/>
          <a:p>
            <a:endParaRPr lang="en-US"/>
          </a:p>
        </p:txBody>
      </p:sp>
      <p:sp>
        <p:nvSpPr>
          <p:cNvPr id="21" name="Text 19"/>
          <p:cNvSpPr/>
          <p:nvPr/>
        </p:nvSpPr>
        <p:spPr>
          <a:xfrm>
            <a:off x="8251587" y="5572760"/>
            <a:ext cx="2954589"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3A4556"/>
                </a:solidFill>
                <a:latin typeface="Public Sans" pitchFamily="34" charset="0"/>
                <a:ea typeface="Public Sans" pitchFamily="34" charset="-122"/>
                <a:cs typeface="Public Sans" pitchFamily="34" charset="-120"/>
              </a:rPr>
              <a:t>Qualitative · decolonial approach</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59A73"/>
                </a:solidFill>
                <a:latin typeface="Public Sans" pitchFamily="34" charset="0"/>
                <a:ea typeface="Public Sans" pitchFamily="34" charset="-122"/>
                <a:cs typeface="Public Sans" pitchFamily="34" charset="-120"/>
              </a:rPr>
              <a:t>RESEARCH PROJECTS, CONTINUED</a:t>
            </a:r>
            <a:endParaRPr lang="en-US" sz="1200" dirty="0"/>
          </a:p>
        </p:txBody>
      </p:sp>
      <p:sp>
        <p:nvSpPr>
          <p:cNvPr id="3" name="Text 1"/>
          <p:cNvSpPr>
            <a:spLocks noGrp="1"/>
          </p:cNvSpPr>
          <p:nvPr>
            <p:ph type="title"/>
          </p:nvPr>
        </p:nvSpPr>
        <p:spPr>
          <a:xfrm>
            <a:off x="812800" y="1102361"/>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F7F2EA"/>
                </a:solidFill>
                <a:latin typeface="EB Garamond" pitchFamily="18" charset="0"/>
                <a:ea typeface="EB Garamond" pitchFamily="18" charset="-122"/>
                <a:cs typeface="EB Garamond" pitchFamily="18" charset="-120"/>
              </a:rPr>
              <a:t>Health, harm reduction, and communication</a:t>
            </a:r>
            <a:endParaRPr lang="en-US" sz="3600" dirty="0"/>
          </a:p>
        </p:txBody>
      </p:sp>
      <p:sp>
        <p:nvSpPr>
          <p:cNvPr id="4" name="Shape 2"/>
          <p:cNvSpPr/>
          <p:nvPr/>
        </p:nvSpPr>
        <p:spPr>
          <a:xfrm>
            <a:off x="815975" y="1913255"/>
            <a:ext cx="5175250" cy="4128770"/>
          </a:xfrm>
          <a:prstGeom prst="roundRect">
            <a:avLst>
              <a:gd name="adj" fmla="val 2999"/>
            </a:avLst>
          </a:prstGeom>
          <a:solidFill>
            <a:srgbClr val="2A3749"/>
          </a:solidFill>
          <a:ln w="6350">
            <a:solidFill>
              <a:srgbClr val="3B4A60"/>
            </a:solidFill>
            <a:prstDash val="solid"/>
          </a:ln>
        </p:spPr>
        <p:txBody>
          <a:bodyPr/>
          <a:lstStyle/>
          <a:p>
            <a:endParaRPr lang="en-US"/>
          </a:p>
        </p:txBody>
      </p:sp>
      <p:sp>
        <p:nvSpPr>
          <p:cNvPr id="5" name="Text 3"/>
          <p:cNvSpPr/>
          <p:nvPr/>
        </p:nvSpPr>
        <p:spPr>
          <a:xfrm>
            <a:off x="1122680" y="2219961"/>
            <a:ext cx="4698695" cy="231378"/>
          </a:xfrm>
          <a:prstGeom prst="rect">
            <a:avLst/>
          </a:prstGeom>
          <a:noFill/>
          <a:ln/>
        </p:spPr>
        <p:txBody>
          <a:bodyPr wrap="square" lIns="0" tIns="0" rIns="0" bIns="0" rtlCol="0" anchor="t">
            <a:normAutofit/>
          </a:bodyPr>
          <a:lstStyle/>
          <a:p>
            <a:pPr marL="0" indent="0" algn="l">
              <a:lnSpc>
                <a:spcPts val="1622"/>
              </a:lnSpc>
              <a:buNone/>
            </a:pPr>
            <a:r>
              <a:rPr lang="en-US" sz="1159" b="1" kern="0" spc="100" dirty="0">
                <a:solidFill>
                  <a:srgbClr val="E59A73"/>
                </a:solidFill>
                <a:latin typeface="Public Sans" pitchFamily="34" charset="0"/>
                <a:ea typeface="Public Sans" pitchFamily="34" charset="-122"/>
                <a:cs typeface="Public Sans" pitchFamily="34" charset="-120"/>
              </a:rPr>
              <a:t>EXPLORING</a:t>
            </a:r>
            <a:endParaRPr lang="en-US" sz="1159" dirty="0"/>
          </a:p>
        </p:txBody>
      </p:sp>
      <p:sp>
        <p:nvSpPr>
          <p:cNvPr id="6" name="Text 4"/>
          <p:cNvSpPr/>
          <p:nvPr/>
        </p:nvSpPr>
        <p:spPr>
          <a:xfrm>
            <a:off x="1122680" y="2578339"/>
            <a:ext cx="4698695" cy="758666"/>
          </a:xfrm>
          <a:prstGeom prst="rect">
            <a:avLst/>
          </a:prstGeom>
          <a:noFill/>
          <a:ln/>
        </p:spPr>
        <p:txBody>
          <a:bodyPr wrap="square" lIns="0" tIns="0" rIns="0" bIns="0" rtlCol="0" anchor="t">
            <a:normAutofit/>
          </a:bodyPr>
          <a:lstStyle/>
          <a:p>
            <a:pPr marL="0" indent="0" algn="l">
              <a:lnSpc>
                <a:spcPts val="2887"/>
              </a:lnSpc>
              <a:buNone/>
            </a:pPr>
            <a:r>
              <a:rPr lang="en-US" sz="2511" b="1" dirty="0">
                <a:solidFill>
                  <a:srgbClr val="F7F2EA"/>
                </a:solidFill>
                <a:latin typeface="EB Garamond" pitchFamily="18" charset="0"/>
                <a:ea typeface="EB Garamond" pitchFamily="18" charset="-122"/>
                <a:cs typeface="EB Garamond" pitchFamily="18" charset="-120"/>
              </a:rPr>
              <a:t>Opioid harm reduction and cancer prevention</a:t>
            </a:r>
            <a:endParaRPr lang="en-US" sz="2511" dirty="0"/>
          </a:p>
        </p:txBody>
      </p:sp>
      <p:sp>
        <p:nvSpPr>
          <p:cNvPr id="7" name="Text 5"/>
          <p:cNvSpPr/>
          <p:nvPr/>
        </p:nvSpPr>
        <p:spPr>
          <a:xfrm>
            <a:off x="1122680" y="3464004"/>
            <a:ext cx="4698695" cy="1447800"/>
          </a:xfrm>
          <a:prstGeom prst="rect">
            <a:avLst/>
          </a:prstGeom>
          <a:noFill/>
          <a:ln/>
        </p:spPr>
        <p:txBody>
          <a:bodyPr wrap="square" lIns="0" tIns="0" rIns="0" bIns="0" rtlCol="0" anchor="t">
            <a:normAutofit/>
          </a:bodyPr>
          <a:lstStyle/>
          <a:p>
            <a:pPr marL="0" indent="0" algn="l">
              <a:lnSpc>
                <a:spcPts val="2240"/>
              </a:lnSpc>
              <a:buNone/>
            </a:pPr>
            <a:r>
              <a:rPr lang="en-US" sz="1545" dirty="0">
                <a:solidFill>
                  <a:srgbClr val="E6EAF0"/>
                </a:solidFill>
                <a:latin typeface="Public Sans" pitchFamily="34" charset="0"/>
                <a:ea typeface="Public Sans" pitchFamily="34" charset="-122"/>
                <a:cs typeface="Public Sans" pitchFamily="34" charset="-120"/>
              </a:rPr>
              <a:t>Existing research points to a correlation between substance use and certain cancers. This project asks how opioid-related harm reduction programs that already exist could be tailored toward cancer prevention.</a:t>
            </a:r>
            <a:endParaRPr lang="en-US" sz="1545" dirty="0"/>
          </a:p>
        </p:txBody>
      </p:sp>
      <p:sp>
        <p:nvSpPr>
          <p:cNvPr id="8" name="Shape 6"/>
          <p:cNvSpPr/>
          <p:nvPr/>
        </p:nvSpPr>
        <p:spPr>
          <a:xfrm>
            <a:off x="1122680" y="5194379"/>
            <a:ext cx="4561840" cy="0"/>
          </a:xfrm>
          <a:prstGeom prst="line">
            <a:avLst/>
          </a:prstGeom>
          <a:noFill/>
          <a:ln w="6350">
            <a:solidFill>
              <a:srgbClr val="3B4A60"/>
            </a:solidFill>
            <a:prstDash val="solid"/>
          </a:ln>
        </p:spPr>
        <p:txBody>
          <a:bodyPr/>
          <a:lstStyle/>
          <a:p>
            <a:endParaRPr lang="en-US"/>
          </a:p>
        </p:txBody>
      </p:sp>
      <p:sp>
        <p:nvSpPr>
          <p:cNvPr id="9" name="Text 7"/>
          <p:cNvSpPr/>
          <p:nvPr/>
        </p:nvSpPr>
        <p:spPr>
          <a:xfrm>
            <a:off x="1122680" y="5323284"/>
            <a:ext cx="4698695" cy="437436"/>
          </a:xfrm>
          <a:prstGeom prst="rect">
            <a:avLst/>
          </a:prstGeom>
          <a:noFill/>
          <a:ln/>
        </p:spPr>
        <p:txBody>
          <a:bodyPr wrap="square" lIns="0" tIns="0" rIns="0" bIns="0" rtlCol="0" anchor="t">
            <a:normAutofit/>
          </a:bodyPr>
          <a:lstStyle/>
          <a:p>
            <a:pPr marL="0" indent="0" algn="l">
              <a:lnSpc>
                <a:spcPts val="1638"/>
              </a:lnSpc>
              <a:buNone/>
            </a:pPr>
            <a:r>
              <a:rPr lang="en-US" sz="1170" b="1" dirty="0">
                <a:solidFill>
                  <a:srgbClr val="C9D1DC"/>
                </a:solidFill>
                <a:latin typeface="Public Sans" pitchFamily="34" charset="0"/>
                <a:ea typeface="Public Sans" pitchFamily="34" charset="-122"/>
                <a:cs typeface="Public Sans" pitchFamily="34" charset="-120"/>
              </a:rPr>
              <a:t>Planned project · builds on my harm reduction and health communication work</a:t>
            </a:r>
            <a:endParaRPr lang="en-US" sz="1170" dirty="0"/>
          </a:p>
        </p:txBody>
      </p:sp>
      <p:sp>
        <p:nvSpPr>
          <p:cNvPr id="10" name="Shape 8"/>
          <p:cNvSpPr/>
          <p:nvPr/>
        </p:nvSpPr>
        <p:spPr>
          <a:xfrm>
            <a:off x="6200775" y="1913255"/>
            <a:ext cx="5175250" cy="4128770"/>
          </a:xfrm>
          <a:prstGeom prst="roundRect">
            <a:avLst>
              <a:gd name="adj" fmla="val 2999"/>
            </a:avLst>
          </a:prstGeom>
          <a:solidFill>
            <a:srgbClr val="2A3749"/>
          </a:solidFill>
          <a:ln w="6350">
            <a:solidFill>
              <a:srgbClr val="3B4A60"/>
            </a:solidFill>
            <a:prstDash val="solid"/>
          </a:ln>
        </p:spPr>
        <p:txBody>
          <a:bodyPr/>
          <a:lstStyle/>
          <a:p>
            <a:endParaRPr lang="en-US"/>
          </a:p>
        </p:txBody>
      </p:sp>
      <p:sp>
        <p:nvSpPr>
          <p:cNvPr id="11" name="Text 9"/>
          <p:cNvSpPr/>
          <p:nvPr/>
        </p:nvSpPr>
        <p:spPr>
          <a:xfrm>
            <a:off x="6507480" y="2219961"/>
            <a:ext cx="4698695"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59A73"/>
                </a:solidFill>
                <a:latin typeface="Public Sans" pitchFamily="34" charset="0"/>
                <a:ea typeface="Public Sans" pitchFamily="34" charset="-122"/>
                <a:cs typeface="Public Sans" pitchFamily="34" charset="-120"/>
              </a:rPr>
              <a:t>MATERNAL HEALTH COMMUNICATION</a:t>
            </a:r>
            <a:endParaRPr lang="en-US" sz="1200" dirty="0"/>
          </a:p>
        </p:txBody>
      </p:sp>
      <p:sp>
        <p:nvSpPr>
          <p:cNvPr id="12" name="Text 10"/>
          <p:cNvSpPr/>
          <p:nvPr/>
        </p:nvSpPr>
        <p:spPr>
          <a:xfrm>
            <a:off x="6507480" y="2585720"/>
            <a:ext cx="4698695" cy="784860"/>
          </a:xfrm>
          <a:prstGeom prst="rect">
            <a:avLst/>
          </a:prstGeom>
          <a:noFill/>
          <a:ln/>
        </p:spPr>
        <p:txBody>
          <a:bodyPr wrap="square" lIns="0" tIns="0" rIns="0" bIns="0" rtlCol="0" anchor="t">
            <a:normAutofit/>
          </a:bodyPr>
          <a:lstStyle/>
          <a:p>
            <a:pPr marL="0" indent="0" algn="l">
              <a:lnSpc>
                <a:spcPts val="2990"/>
              </a:lnSpc>
              <a:buNone/>
            </a:pPr>
            <a:r>
              <a:rPr lang="en-US" sz="2600" b="1" dirty="0">
                <a:solidFill>
                  <a:srgbClr val="F7F2EA"/>
                </a:solidFill>
                <a:latin typeface="EB Garamond" pitchFamily="18" charset="0"/>
                <a:ea typeface="EB Garamond" pitchFamily="18" charset="-122"/>
                <a:cs typeface="EB Garamond" pitchFamily="18" charset="-120"/>
              </a:rPr>
              <a:t>Boundary Turbulence in the Diaspora</a:t>
            </a:r>
            <a:endParaRPr lang="en-US" sz="2600" dirty="0"/>
          </a:p>
        </p:txBody>
      </p:sp>
      <p:sp>
        <p:nvSpPr>
          <p:cNvPr id="13" name="Text 11"/>
          <p:cNvSpPr/>
          <p:nvPr/>
        </p:nvSpPr>
        <p:spPr>
          <a:xfrm>
            <a:off x="6507480" y="3497580"/>
            <a:ext cx="4698695" cy="1203960"/>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E6EAF0"/>
                </a:solidFill>
                <a:latin typeface="Public Sans" pitchFamily="34" charset="0"/>
                <a:ea typeface="Public Sans" pitchFamily="34" charset="-122"/>
                <a:cs typeface="Public Sans" pitchFamily="34" charset="-120"/>
              </a:rPr>
              <a:t>How first-generation Ghanaian immigrant mothers navigate postpartum depression disclosure: whether, how, and with whom they talk about difficult feelings after childbirth.</a:t>
            </a:r>
            <a:endParaRPr lang="en-US" sz="1600" dirty="0"/>
          </a:p>
        </p:txBody>
      </p:sp>
      <p:sp>
        <p:nvSpPr>
          <p:cNvPr id="14" name="Shape 12"/>
          <p:cNvSpPr/>
          <p:nvPr/>
        </p:nvSpPr>
        <p:spPr>
          <a:xfrm>
            <a:off x="6507480" y="5393055"/>
            <a:ext cx="4561840" cy="0"/>
          </a:xfrm>
          <a:prstGeom prst="line">
            <a:avLst/>
          </a:prstGeom>
          <a:noFill/>
          <a:ln w="6350">
            <a:solidFill>
              <a:srgbClr val="3B4A60"/>
            </a:solidFill>
            <a:prstDash val="solid"/>
          </a:ln>
        </p:spPr>
        <p:txBody>
          <a:bodyPr/>
          <a:lstStyle/>
          <a:p>
            <a:endParaRPr lang="en-US"/>
          </a:p>
        </p:txBody>
      </p:sp>
      <p:sp>
        <p:nvSpPr>
          <p:cNvPr id="15" name="Text 13"/>
          <p:cNvSpPr/>
          <p:nvPr/>
        </p:nvSpPr>
        <p:spPr>
          <a:xfrm>
            <a:off x="6507480" y="5521960"/>
            <a:ext cx="4698695"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9D1DC"/>
                </a:solidFill>
                <a:latin typeface="Public Sans" pitchFamily="34" charset="0"/>
                <a:ea typeface="Public Sans" pitchFamily="34" charset="-122"/>
                <a:cs typeface="Public Sans" pitchFamily="34" charset="-120"/>
              </a:rPr>
              <a:t>Interviews · Communication Privacy Management theory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8FE0D-FB81-4FD3-285F-A9001EF076DA}"/>
              </a:ext>
            </a:extLst>
          </p:cNvPr>
          <p:cNvSpPr>
            <a:spLocks noGrp="1"/>
          </p:cNvSpPr>
          <p:nvPr>
            <p:ph type="title"/>
          </p:nvPr>
        </p:nvSpPr>
        <p:spPr/>
        <p:txBody>
          <a:bodyPr/>
          <a:lstStyle/>
          <a:p>
            <a:r>
              <a:rPr lang="en-US" dirty="0"/>
              <a:t>Dr. Cory </a:t>
            </a:r>
            <a:r>
              <a:rPr lang="en-US" dirty="0" err="1"/>
              <a:t>Sukala</a:t>
            </a:r>
            <a:r>
              <a:rPr lang="en-US" dirty="0"/>
              <a:t> – Political Theory,</a:t>
            </a:r>
            <a:br>
              <a:rPr lang="en-US" dirty="0"/>
            </a:br>
            <a:r>
              <a:rPr lang="en-US" dirty="0"/>
              <a:t>Religion &amp; Politics</a:t>
            </a:r>
          </a:p>
        </p:txBody>
      </p:sp>
      <p:sp>
        <p:nvSpPr>
          <p:cNvPr id="4" name="Content Placeholder 3">
            <a:extLst>
              <a:ext uri="{FF2B5EF4-FFF2-40B4-BE49-F238E27FC236}">
                <a16:creationId xmlns:a16="http://schemas.microsoft.com/office/drawing/2014/main" id="{04E4684D-5F9E-8DE1-039C-B7F97791D5DA}"/>
              </a:ext>
            </a:extLst>
          </p:cNvPr>
          <p:cNvSpPr>
            <a:spLocks noGrp="1"/>
          </p:cNvSpPr>
          <p:nvPr>
            <p:ph sz="half" idx="2"/>
          </p:nvPr>
        </p:nvSpPr>
        <p:spPr/>
        <p:txBody>
          <a:bodyPr>
            <a:normAutofit fontScale="92500" lnSpcReduction="10000"/>
          </a:bodyPr>
          <a:lstStyle/>
          <a:p>
            <a:r>
              <a:rPr lang="en-US" dirty="0">
                <a:latin typeface="Arial" panose="020B0604020202020204" pitchFamily="34" charset="0"/>
                <a:cs typeface="Arial" panose="020B0604020202020204" pitchFamily="34" charset="0"/>
              </a:rPr>
              <a:t>My research explores how distinct political traditions are able to coexist and how competing social forces, such as political and religious authority, dictate our behavior. I am especially interested in what happens when different traditions, values, and understandings of the best life encounter one another in an increasingly interconnected world</a:t>
            </a:r>
          </a:p>
          <a:p>
            <a:endParaRPr lang="en-US" dirty="0"/>
          </a:p>
        </p:txBody>
      </p:sp>
      <p:pic>
        <p:nvPicPr>
          <p:cNvPr id="6" name="Content Placeholder 5">
            <a:extLst>
              <a:ext uri="{FF2B5EF4-FFF2-40B4-BE49-F238E27FC236}">
                <a16:creationId xmlns:a16="http://schemas.microsoft.com/office/drawing/2014/main" id="{6E3612F6-0314-2F28-892C-693581B49DDE}"/>
              </a:ext>
            </a:extLst>
          </p:cNvPr>
          <p:cNvPicPr>
            <a:picLocks noGrp="1" noChangeAspect="1"/>
          </p:cNvPicPr>
          <p:nvPr>
            <p:ph sz="half" idx="1"/>
          </p:nvPr>
        </p:nvPicPr>
        <p:blipFill>
          <a:blip r:embed="rId2"/>
          <a:stretch>
            <a:fillRect/>
          </a:stretch>
        </p:blipFill>
        <p:spPr>
          <a:xfrm>
            <a:off x="1278194" y="2045110"/>
            <a:ext cx="4106990" cy="4106990"/>
          </a:xfrm>
          <a:prstGeom prst="ellipse">
            <a:avLst/>
          </a:prstGeom>
          <a:solidFill>
            <a:schemeClr val="tx1"/>
          </a:solidFill>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67280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8A7CE-29E3-A8DC-12F6-64C777FC9C59}"/>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B374965-8129-37CF-1B37-AB0131886CA1}"/>
              </a:ext>
            </a:extLst>
          </p:cNvPr>
          <p:cNvCxnSpPr>
            <a:cxnSpLocks/>
          </p:cNvCxnSpPr>
          <p:nvPr/>
        </p:nvCxnSpPr>
        <p:spPr>
          <a:xfrm flipV="1">
            <a:off x="157215" y="337457"/>
            <a:ext cx="0" cy="5650874"/>
          </a:xfrm>
          <a:prstGeom prst="line">
            <a:avLst/>
          </a:prstGeom>
          <a:ln w="76200">
            <a:solidFill>
              <a:srgbClr val="73003C"/>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1BFC862-C4D7-A1BE-F356-29ED3E79ABEC}"/>
              </a:ext>
            </a:extLst>
          </p:cNvPr>
          <p:cNvCxnSpPr>
            <a:cxnSpLocks/>
          </p:cNvCxnSpPr>
          <p:nvPr/>
        </p:nvCxnSpPr>
        <p:spPr>
          <a:xfrm flipV="1">
            <a:off x="741091" y="6613349"/>
            <a:ext cx="11030847" cy="5921"/>
          </a:xfrm>
          <a:prstGeom prst="line">
            <a:avLst/>
          </a:prstGeom>
          <a:ln w="76200">
            <a:solidFill>
              <a:srgbClr val="73003C"/>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56315AB-1BC3-2720-527A-E38374E29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03" y="6094913"/>
            <a:ext cx="596408" cy="587016"/>
          </a:xfrm>
          <a:prstGeom prst="rect">
            <a:avLst/>
          </a:prstGeom>
        </p:spPr>
      </p:pic>
      <p:pic>
        <p:nvPicPr>
          <p:cNvPr id="8" name="Picture 7">
            <a:extLst>
              <a:ext uri="{FF2B5EF4-FFF2-40B4-BE49-F238E27FC236}">
                <a16:creationId xmlns:a16="http://schemas.microsoft.com/office/drawing/2014/main" id="{52273F11-BB3E-A5F0-9899-7532D6519F87}"/>
              </a:ext>
            </a:extLst>
          </p:cNvPr>
          <p:cNvPicPr>
            <a:picLocks noChangeAspect="1"/>
          </p:cNvPicPr>
          <p:nvPr/>
        </p:nvPicPr>
        <p:blipFill>
          <a:blip r:embed="rId3"/>
          <a:stretch>
            <a:fillRect/>
          </a:stretch>
        </p:blipFill>
        <p:spPr>
          <a:xfrm>
            <a:off x="9448804" y="238729"/>
            <a:ext cx="2165893" cy="2139269"/>
          </a:xfrm>
          <a:prstGeom prst="ellipse">
            <a:avLst/>
          </a:prstGeom>
          <a:solidFill>
            <a:schemeClr val="tx1"/>
          </a:solidFill>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9" name="TextBox 8">
            <a:extLst>
              <a:ext uri="{FF2B5EF4-FFF2-40B4-BE49-F238E27FC236}">
                <a16:creationId xmlns:a16="http://schemas.microsoft.com/office/drawing/2014/main" id="{BFC884DA-F282-8987-300C-488EF1E2BCE4}"/>
              </a:ext>
            </a:extLst>
          </p:cNvPr>
          <p:cNvSpPr txBox="1"/>
          <p:nvPr/>
        </p:nvSpPr>
        <p:spPr>
          <a:xfrm>
            <a:off x="9384038" y="2377998"/>
            <a:ext cx="2521100"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Dr. Cory Sukala</a:t>
            </a:r>
          </a:p>
        </p:txBody>
      </p:sp>
      <p:sp>
        <p:nvSpPr>
          <p:cNvPr id="10" name="TextBox 9">
            <a:extLst>
              <a:ext uri="{FF2B5EF4-FFF2-40B4-BE49-F238E27FC236}">
                <a16:creationId xmlns:a16="http://schemas.microsoft.com/office/drawing/2014/main" id="{339355F6-68BA-BB48-3FEF-652B44C5DB86}"/>
              </a:ext>
            </a:extLst>
          </p:cNvPr>
          <p:cNvSpPr txBox="1"/>
          <p:nvPr/>
        </p:nvSpPr>
        <p:spPr>
          <a:xfrm>
            <a:off x="7473335" y="6000405"/>
            <a:ext cx="11030841" cy="369332"/>
          </a:xfrm>
          <a:prstGeom prst="rect">
            <a:avLst/>
          </a:prstGeom>
          <a:noFill/>
        </p:spPr>
        <p:txBody>
          <a:bodyPr wrap="square" rtlCol="0">
            <a:spAutoFit/>
          </a:bodyPr>
          <a:lstStyle/>
          <a:p>
            <a:r>
              <a:rPr lang="en-US" b="1" dirty="0">
                <a:latin typeface="Gadugi" panose="020B0502040204020203" pitchFamily="34" charset="0"/>
                <a:ea typeface="Gadugi" panose="020B0502040204020203" pitchFamily="34" charset="0"/>
              </a:rPr>
              <a:t>Political Theory – Religion and Politics</a:t>
            </a:r>
          </a:p>
        </p:txBody>
      </p:sp>
      <p:sp>
        <p:nvSpPr>
          <p:cNvPr id="11" name="TextBox 10">
            <a:extLst>
              <a:ext uri="{FF2B5EF4-FFF2-40B4-BE49-F238E27FC236}">
                <a16:creationId xmlns:a16="http://schemas.microsoft.com/office/drawing/2014/main" id="{6B61BDEB-6448-673F-8868-F0EE66FDBF6A}"/>
              </a:ext>
            </a:extLst>
          </p:cNvPr>
          <p:cNvSpPr txBox="1"/>
          <p:nvPr/>
        </p:nvSpPr>
        <p:spPr>
          <a:xfrm>
            <a:off x="1736267" y="3240324"/>
            <a:ext cx="4775799" cy="707886"/>
          </a:xfrm>
          <a:prstGeom prst="rect">
            <a:avLst/>
          </a:prstGeom>
          <a:noFill/>
        </p:spPr>
        <p:txBody>
          <a:bodyPr wrap="square" rtlCol="0">
            <a:spAutoFit/>
          </a:bodyPr>
          <a:lstStyle/>
          <a:p>
            <a:r>
              <a:rPr lang="en-US" sz="4000" b="1" u="sng" dirty="0">
                <a:latin typeface="Arial" panose="020B0604020202020204" pitchFamily="34" charset="0"/>
                <a:cs typeface="Arial" panose="020B0604020202020204" pitchFamily="34" charset="0"/>
              </a:rPr>
              <a:t>Recent Research</a:t>
            </a:r>
          </a:p>
        </p:txBody>
      </p:sp>
      <p:sp>
        <p:nvSpPr>
          <p:cNvPr id="12" name="Rectangle 11">
            <a:extLst>
              <a:ext uri="{FF2B5EF4-FFF2-40B4-BE49-F238E27FC236}">
                <a16:creationId xmlns:a16="http://schemas.microsoft.com/office/drawing/2014/main" id="{0401F61E-013A-DD5B-2EAE-40C73A9D4873}"/>
              </a:ext>
            </a:extLst>
          </p:cNvPr>
          <p:cNvSpPr/>
          <p:nvPr/>
        </p:nvSpPr>
        <p:spPr>
          <a:xfrm>
            <a:off x="7473335" y="5976788"/>
            <a:ext cx="4298603" cy="400110"/>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13" name="TextBox 12">
            <a:extLst>
              <a:ext uri="{FF2B5EF4-FFF2-40B4-BE49-F238E27FC236}">
                <a16:creationId xmlns:a16="http://schemas.microsoft.com/office/drawing/2014/main" id="{BD426D45-E0EB-FB60-047D-5263C827E327}"/>
              </a:ext>
            </a:extLst>
          </p:cNvPr>
          <p:cNvSpPr txBox="1"/>
          <p:nvPr/>
        </p:nvSpPr>
        <p:spPr>
          <a:xfrm>
            <a:off x="634411" y="3982582"/>
            <a:ext cx="6966849" cy="2556021"/>
          </a:xfrm>
          <a:prstGeom prst="rect">
            <a:avLst/>
          </a:prstGeom>
          <a:noFill/>
        </p:spPr>
        <p:txBody>
          <a:bodyPr wrap="square" rtlCol="0">
            <a:spAutoFit/>
          </a:bodyPr>
          <a:lstStyle/>
          <a:p>
            <a:pPr marL="457200" lvl="0" indent="-457200">
              <a:lnSpc>
                <a:spcPct val="105000"/>
              </a:lnSpc>
              <a:buFont typeface="Arial" panose="020B0604020202020204" pitchFamily="34" charset="0"/>
              <a:buChar char="•"/>
            </a:pPr>
            <a:r>
              <a:rPr lang="en-US" sz="2200" i="0" dirty="0">
                <a:effectLst/>
                <a:latin typeface="Arial" panose="020B0604020202020204" pitchFamily="34" charset="0"/>
                <a:cs typeface="Arial" panose="020B0604020202020204" pitchFamily="34" charset="0"/>
              </a:rPr>
              <a:t>Rights Talk in a Genocide: Myanmar as a Lens for the Problem of Rights in Buddhist Political Thought</a:t>
            </a:r>
            <a:endParaRPr lang="en-US" sz="2200" dirty="0">
              <a:latin typeface="Arial" panose="020B0604020202020204" pitchFamily="34" charset="0"/>
              <a:cs typeface="Arial" panose="020B0604020202020204" pitchFamily="34" charset="0"/>
            </a:endParaRPr>
          </a:p>
          <a:p>
            <a:pPr marL="457200" lvl="0" indent="-457200">
              <a:lnSpc>
                <a:spcPct val="105000"/>
              </a:lnSpc>
              <a:buFont typeface="Arial" panose="020B0604020202020204" pitchFamily="34" charset="0"/>
              <a:buChar char="•"/>
            </a:pPr>
            <a:r>
              <a:rPr lang="en-US" sz="2200" i="0" dirty="0">
                <a:effectLst/>
                <a:latin typeface="Arial" panose="020B0604020202020204" pitchFamily="34" charset="0"/>
                <a:cs typeface="Arial" panose="020B0604020202020204" pitchFamily="34" charset="0"/>
              </a:rPr>
              <a:t>Can Mindful Politics Be Meaningful Politics? Socially Engaged Buddhism as a Political Project within a Liberal Political Order</a:t>
            </a:r>
            <a:endParaRPr lang="en-US" sz="2200" dirty="0">
              <a:latin typeface="Arial" panose="020B0604020202020204" pitchFamily="34" charset="0"/>
              <a:cs typeface="Arial" panose="020B0604020202020204" pitchFamily="34" charset="0"/>
            </a:endParaRPr>
          </a:p>
          <a:p>
            <a:pPr marL="457200" lvl="0" indent="-457200">
              <a:lnSpc>
                <a:spcPct val="105000"/>
              </a:lnSpc>
              <a:buFont typeface="Arial" panose="020B0604020202020204" pitchFamily="34" charset="0"/>
              <a:buChar char="•"/>
            </a:pPr>
            <a:r>
              <a:rPr lang="en-US" sz="2200" i="0" dirty="0">
                <a:effectLst/>
                <a:latin typeface="Arial" panose="020B0604020202020204" pitchFamily="34" charset="0"/>
                <a:cs typeface="Arial" panose="020B0604020202020204" pitchFamily="34" charset="0"/>
              </a:rPr>
              <a:t>The Adversary as a Political Hero: The Political Thought of Anton LaVey</a:t>
            </a:r>
            <a:endParaRPr lang="en-US" sz="22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B52606B-90FE-6E48-0327-9C64D59972AA}"/>
              </a:ext>
            </a:extLst>
          </p:cNvPr>
          <p:cNvSpPr txBox="1"/>
          <p:nvPr/>
        </p:nvSpPr>
        <p:spPr>
          <a:xfrm>
            <a:off x="1729165" y="211433"/>
            <a:ext cx="4680858" cy="769441"/>
          </a:xfrm>
          <a:prstGeom prst="rect">
            <a:avLst/>
          </a:prstGeom>
          <a:noFill/>
        </p:spPr>
        <p:txBody>
          <a:bodyPr wrap="square" rtlCol="0">
            <a:spAutoFit/>
          </a:bodyPr>
          <a:lstStyle/>
          <a:p>
            <a:r>
              <a:rPr lang="en-US" sz="4400" b="1" u="sng" dirty="0">
                <a:latin typeface="Arial" panose="020B0604020202020204" pitchFamily="34" charset="0"/>
                <a:cs typeface="Arial" panose="020B0604020202020204" pitchFamily="34" charset="0"/>
              </a:rPr>
              <a:t>Why It Matters</a:t>
            </a:r>
          </a:p>
        </p:txBody>
      </p:sp>
      <p:sp>
        <p:nvSpPr>
          <p:cNvPr id="4" name="TextBox 3">
            <a:extLst>
              <a:ext uri="{FF2B5EF4-FFF2-40B4-BE49-F238E27FC236}">
                <a16:creationId xmlns:a16="http://schemas.microsoft.com/office/drawing/2014/main" id="{F7ACCE32-8C0D-0CA6-3A9C-5FDA2D3C1880}"/>
              </a:ext>
            </a:extLst>
          </p:cNvPr>
          <p:cNvSpPr txBox="1"/>
          <p:nvPr/>
        </p:nvSpPr>
        <p:spPr>
          <a:xfrm>
            <a:off x="692410" y="990624"/>
            <a:ext cx="8156434" cy="2296398"/>
          </a:xfrm>
          <a:prstGeom prst="rect">
            <a:avLst/>
          </a:prstGeom>
          <a:noFill/>
        </p:spPr>
        <p:txBody>
          <a:bodyPr wrap="square" rtlCol="0">
            <a:spAutoFit/>
          </a:bodyPr>
          <a:lstStyle/>
          <a:p>
            <a:pPr>
              <a:lnSpc>
                <a:spcPct val="105000"/>
              </a:lnSpc>
            </a:pPr>
            <a:r>
              <a:rPr lang="en-US" sz="2300" i="0" dirty="0">
                <a:effectLst/>
                <a:latin typeface="Arial" panose="020B0604020202020204" pitchFamily="34" charset="0"/>
                <a:cs typeface="Arial" panose="020B0604020202020204" pitchFamily="34" charset="0"/>
              </a:rPr>
              <a:t>Political theory helps us understand real-world debates over issues such as freedom, rights, cultural conflict, and the limits of political authority. Examining competing political traditions reveals how our assumptions shape political conflict, policy debates, and the decisions that we make about how we should live our lives.</a:t>
            </a:r>
            <a:endParaRPr lang="en-US" sz="23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3D3373C-C5F9-D9EA-2987-1E3D10C6AE07}"/>
              </a:ext>
            </a:extLst>
          </p:cNvPr>
          <p:cNvSpPr txBox="1"/>
          <p:nvPr/>
        </p:nvSpPr>
        <p:spPr>
          <a:xfrm>
            <a:off x="8577939" y="3564308"/>
            <a:ext cx="3091542"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Contact Info</a:t>
            </a:r>
          </a:p>
        </p:txBody>
      </p:sp>
      <p:sp>
        <p:nvSpPr>
          <p:cNvPr id="14" name="TextBox 13">
            <a:extLst>
              <a:ext uri="{FF2B5EF4-FFF2-40B4-BE49-F238E27FC236}">
                <a16:creationId xmlns:a16="http://schemas.microsoft.com/office/drawing/2014/main" id="{1928856C-1FBB-A365-0FE4-BD3C09EFE0C4}"/>
              </a:ext>
            </a:extLst>
          </p:cNvPr>
          <p:cNvSpPr txBox="1"/>
          <p:nvPr/>
        </p:nvSpPr>
        <p:spPr>
          <a:xfrm>
            <a:off x="7648586" y="4050936"/>
            <a:ext cx="4180113" cy="1015663"/>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sukala@nmsu.edu</a:t>
            </a:r>
          </a:p>
          <a:p>
            <a:pPr algn="ctr"/>
            <a:endParaRPr lang="en-US" sz="105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Breland Hall, Room 342</a:t>
            </a:r>
          </a:p>
        </p:txBody>
      </p:sp>
      <p:sp>
        <p:nvSpPr>
          <p:cNvPr id="15" name="Rectangle 14">
            <a:extLst>
              <a:ext uri="{FF2B5EF4-FFF2-40B4-BE49-F238E27FC236}">
                <a16:creationId xmlns:a16="http://schemas.microsoft.com/office/drawing/2014/main" id="{E87AFC08-CDDB-4148-D5B2-991A9FBBC0CC}"/>
              </a:ext>
            </a:extLst>
          </p:cNvPr>
          <p:cNvSpPr/>
          <p:nvPr/>
        </p:nvSpPr>
        <p:spPr>
          <a:xfrm>
            <a:off x="7981973" y="3487031"/>
            <a:ext cx="3513340" cy="1663031"/>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1507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76200"/>
            <a:ext cx="8686800" cy="1470025"/>
          </a:xfrm>
        </p:spPr>
        <p:txBody>
          <a:bodyPr>
            <a:normAutofit/>
          </a:bodyPr>
          <a:lstStyle/>
          <a:p>
            <a:r>
              <a:rPr lang="en-US" sz="2800" b="1" i="1" kern="100" dirty="0">
                <a:latin typeface="+mn-lt"/>
                <a:ea typeface="Aptos" panose="020B0004020202020204" pitchFamily="34" charset="0"/>
                <a:cs typeface="Times New Roman" panose="02020603050405020304" pitchFamily="18" charset="0"/>
              </a:rPr>
              <a:t>Dr. Sabine Hirschauer - Germany and its Mnemonical and Ontological Insecurity </a:t>
            </a:r>
            <a:br>
              <a:rPr lang="en-US" sz="2800" b="1" i="1" kern="100" dirty="0">
                <a:latin typeface="+mn-lt"/>
                <a:ea typeface="Aptos" panose="020B0004020202020204" pitchFamily="34" charset="0"/>
                <a:cs typeface="Times New Roman" panose="02020603050405020304" pitchFamily="18" charset="0"/>
              </a:rPr>
            </a:br>
            <a:r>
              <a:rPr lang="en-US" sz="2800" b="1" i="1" dirty="0"/>
              <a:t> </a:t>
            </a:r>
            <a:endParaRPr lang="en-US" sz="2800" i="1" dirty="0"/>
          </a:p>
        </p:txBody>
      </p:sp>
      <p:sp>
        <p:nvSpPr>
          <p:cNvPr id="3" name="Rectangle 2">
            <a:extLst>
              <a:ext uri="{FF2B5EF4-FFF2-40B4-BE49-F238E27FC236}">
                <a16:creationId xmlns:a16="http://schemas.microsoft.com/office/drawing/2014/main" id="{F2DE2D51-3969-4786-A227-1B2FFF5DBEB2}"/>
              </a:ext>
            </a:extLst>
          </p:cNvPr>
          <p:cNvSpPr/>
          <p:nvPr/>
        </p:nvSpPr>
        <p:spPr>
          <a:xfrm>
            <a:off x="2171700" y="3857880"/>
            <a:ext cx="7848600" cy="646331"/>
          </a:xfrm>
          <a:prstGeom prst="rect">
            <a:avLst/>
          </a:prstGeom>
        </p:spPr>
        <p:txBody>
          <a:bodyPr wrap="square">
            <a:spAutoFit/>
          </a:bodyPr>
          <a:lstStyle/>
          <a:p>
            <a:endParaRPr lang="en-US" dirty="0">
              <a:latin typeface="+mj-lt"/>
            </a:endParaRPr>
          </a:p>
          <a:p>
            <a:endParaRPr lang="en-US" dirty="0">
              <a:latin typeface="+mj-lt"/>
            </a:endParaRPr>
          </a:p>
        </p:txBody>
      </p:sp>
      <p:pic>
        <p:nvPicPr>
          <p:cNvPr id="5" name="Picture 4" descr="A group of people posing for a photo in front of a crowd&#10;&#10;Description automatically generated">
            <a:extLst>
              <a:ext uri="{FF2B5EF4-FFF2-40B4-BE49-F238E27FC236}">
                <a16:creationId xmlns:a16="http://schemas.microsoft.com/office/drawing/2014/main" id="{F02A1536-8B27-4C6D-8361-A9DC5B28BF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923480"/>
            <a:ext cx="5257800" cy="2514600"/>
          </a:xfrm>
          <a:prstGeom prst="rect">
            <a:avLst/>
          </a:prstGeom>
        </p:spPr>
      </p:pic>
      <p:sp>
        <p:nvSpPr>
          <p:cNvPr id="6" name="TextBox 5">
            <a:extLst>
              <a:ext uri="{FF2B5EF4-FFF2-40B4-BE49-F238E27FC236}">
                <a16:creationId xmlns:a16="http://schemas.microsoft.com/office/drawing/2014/main" id="{29FECB7F-629B-9DD4-4590-8955724E4019}"/>
              </a:ext>
            </a:extLst>
          </p:cNvPr>
          <p:cNvSpPr txBox="1"/>
          <p:nvPr/>
        </p:nvSpPr>
        <p:spPr>
          <a:xfrm>
            <a:off x="1712595" y="3581402"/>
            <a:ext cx="8278522" cy="3139321"/>
          </a:xfrm>
          <a:prstGeom prst="rect">
            <a:avLst/>
          </a:prstGeom>
          <a:noFill/>
        </p:spPr>
        <p:txBody>
          <a:bodyPr wrap="square">
            <a:spAutoFit/>
          </a:bodyPr>
          <a:lstStyle/>
          <a:p>
            <a:endParaRPr lang="en-US" dirty="0">
              <a:ea typeface="Times New Roman" panose="02020603050405020304" pitchFamily="18" charset="0"/>
            </a:endParaRPr>
          </a:p>
          <a:p>
            <a:r>
              <a:rPr lang="en-US" b="1" dirty="0">
                <a:ea typeface="Times New Roman" panose="02020603050405020304" pitchFamily="18" charset="0"/>
              </a:rPr>
              <a:t>Ontological state security </a:t>
            </a:r>
            <a:r>
              <a:rPr lang="en-US" dirty="0">
                <a:ea typeface="Times New Roman" panose="02020603050405020304" pitchFamily="18" charset="0"/>
              </a:rPr>
              <a:t>= ideational features of the </a:t>
            </a:r>
            <a:r>
              <a:rPr lang="en-US" b="1" dirty="0">
                <a:ea typeface="Times New Roman" panose="02020603050405020304" pitchFamily="18" charset="0"/>
              </a:rPr>
              <a:t>state-</a:t>
            </a:r>
            <a:r>
              <a:rPr lang="en-US" b="1" i="1" dirty="0">
                <a:ea typeface="Times New Roman" panose="02020603050405020304" pitchFamily="18" charset="0"/>
              </a:rPr>
              <a:t>self</a:t>
            </a:r>
            <a:r>
              <a:rPr lang="en-US" b="1" dirty="0">
                <a:ea typeface="Times New Roman" panose="02020603050405020304" pitchFamily="18" charset="0"/>
              </a:rPr>
              <a:t>, </a:t>
            </a:r>
            <a:r>
              <a:rPr lang="en-US" dirty="0">
                <a:ea typeface="Times New Roman" panose="02020603050405020304" pitchFamily="18" charset="0"/>
              </a:rPr>
              <a:t>created and maintained in part by biographical narratives (Steele 2008) that define “</a:t>
            </a:r>
            <a:r>
              <a:rPr lang="en-US" b="1" dirty="0">
                <a:ea typeface="Times New Roman" panose="02020603050405020304" pitchFamily="18" charset="0"/>
              </a:rPr>
              <a:t>who we </a:t>
            </a:r>
            <a:r>
              <a:rPr lang="en-US" b="1" i="1" dirty="0">
                <a:ea typeface="Times New Roman" panose="02020603050405020304" pitchFamily="18" charset="0"/>
              </a:rPr>
              <a:t>are”</a:t>
            </a:r>
            <a:r>
              <a:rPr lang="en-US" b="1" dirty="0">
                <a:ea typeface="Times New Roman" panose="02020603050405020304" pitchFamily="18" charset="0"/>
              </a:rPr>
              <a:t> </a:t>
            </a:r>
            <a:r>
              <a:rPr lang="en-US" dirty="0">
                <a:ea typeface="Times New Roman" panose="02020603050405020304" pitchFamily="18" charset="0"/>
              </a:rPr>
              <a:t>collectively narratives also dictate or inform </a:t>
            </a:r>
            <a:r>
              <a:rPr lang="en-US" b="1" dirty="0">
                <a:ea typeface="Times New Roman" panose="02020603050405020304" pitchFamily="18" charset="0"/>
              </a:rPr>
              <a:t>“what to </a:t>
            </a:r>
            <a:r>
              <a:rPr lang="en-US" b="1" i="1" dirty="0">
                <a:ea typeface="Times New Roman" panose="02020603050405020304" pitchFamily="18" charset="0"/>
              </a:rPr>
              <a:t>do</a:t>
            </a:r>
            <a:r>
              <a:rPr lang="en-US" b="1" dirty="0">
                <a:ea typeface="Times New Roman" panose="02020603050405020304" pitchFamily="18" charset="0"/>
              </a:rPr>
              <a:t>” </a:t>
            </a:r>
            <a:r>
              <a:rPr lang="en-US" dirty="0">
                <a:ea typeface="Times New Roman" panose="02020603050405020304" pitchFamily="18" charset="0"/>
              </a:rPr>
              <a:t>(</a:t>
            </a:r>
            <a:r>
              <a:rPr lang="en-US" dirty="0" err="1">
                <a:ea typeface="Times New Roman" panose="02020603050405020304" pitchFamily="18" charset="0"/>
              </a:rPr>
              <a:t>Mälksoo</a:t>
            </a:r>
            <a:r>
              <a:rPr lang="en-US" dirty="0">
                <a:ea typeface="Times New Roman" panose="02020603050405020304" pitchFamily="18" charset="0"/>
              </a:rPr>
              <a:t>, 2015, p. 221). </a:t>
            </a:r>
          </a:p>
          <a:p>
            <a:endParaRPr lang="en-US" dirty="0">
              <a:ea typeface="Times New Roman" panose="02020603050405020304" pitchFamily="18" charset="0"/>
            </a:endParaRPr>
          </a:p>
          <a:p>
            <a:endParaRPr lang="en-US" dirty="0">
              <a:ea typeface="Times New Roman" panose="02020603050405020304" pitchFamily="18" charset="0"/>
            </a:endParaRPr>
          </a:p>
          <a:p>
            <a:r>
              <a:rPr lang="en-US" b="1" dirty="0">
                <a:ea typeface="Times New Roman" panose="02020603050405020304" pitchFamily="18" charset="0"/>
              </a:rPr>
              <a:t>Mnemonical Security - </a:t>
            </a:r>
            <a:r>
              <a:rPr lang="en-US" dirty="0">
                <a:ea typeface="Times New Roman" panose="02020603050405020304" pitchFamily="18" charset="0"/>
              </a:rPr>
              <a:t>subfield of ontological security studies; A state’s ontological security, emerging from a state’s biography is centrally linked to national memory. </a:t>
            </a:r>
            <a:endParaRPr lang="en-US" b="1" dirty="0">
              <a:ea typeface="Times New Roman" panose="02020603050405020304" pitchFamily="18" charset="0"/>
            </a:endParaRPr>
          </a:p>
          <a:p>
            <a:endParaRPr lang="en-US" dirty="0"/>
          </a:p>
        </p:txBody>
      </p:sp>
      <p:sp>
        <p:nvSpPr>
          <p:cNvPr id="7" name="Arrow: Curved Left 6">
            <a:extLst>
              <a:ext uri="{FF2B5EF4-FFF2-40B4-BE49-F238E27FC236}">
                <a16:creationId xmlns:a16="http://schemas.microsoft.com/office/drawing/2014/main" id="{E98520DD-1FFE-0DF1-BA2A-D87F54A0944A}"/>
              </a:ext>
            </a:extLst>
          </p:cNvPr>
          <p:cNvSpPr/>
          <p:nvPr/>
        </p:nvSpPr>
        <p:spPr>
          <a:xfrm>
            <a:off x="9975432" y="4012319"/>
            <a:ext cx="615315" cy="2000486"/>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9248B729-EF1E-8AA9-56D4-66294AB99028}"/>
              </a:ext>
            </a:extLst>
          </p:cNvPr>
          <p:cNvSpPr txBox="1"/>
          <p:nvPr/>
        </p:nvSpPr>
        <p:spPr>
          <a:xfrm>
            <a:off x="7354354" y="1148771"/>
            <a:ext cx="3085046" cy="2554545"/>
          </a:xfrm>
          <a:prstGeom prst="rect">
            <a:avLst/>
          </a:prstGeom>
          <a:noFill/>
        </p:spPr>
        <p:txBody>
          <a:bodyPr wrap="square">
            <a:spAutoFit/>
          </a:bodyPr>
          <a:lstStyle/>
          <a:p>
            <a:r>
              <a:rPr lang="en-US" sz="2000" i="1" dirty="0">
                <a:latin typeface="Arial" panose="020B0604020202020204" pitchFamily="34" charset="0"/>
              </a:rPr>
              <a:t>Dr. Hirschauer’s current book project explores </a:t>
            </a:r>
            <a:r>
              <a:rPr lang="en-US" sz="2000" b="1" i="1" dirty="0">
                <a:latin typeface="Arial" panose="020B0604020202020204" pitchFamily="34" charset="0"/>
              </a:rPr>
              <a:t>sexual violence, U.S. liberal militarism </a:t>
            </a:r>
            <a:r>
              <a:rPr lang="en-US" sz="2000" i="1" dirty="0">
                <a:latin typeface="Arial" panose="020B0604020202020204" pitchFamily="34" charset="0"/>
              </a:rPr>
              <a:t>and </a:t>
            </a:r>
            <a:r>
              <a:rPr lang="en-US" sz="2000" b="1" i="1" dirty="0">
                <a:latin typeface="Arial" panose="020B0604020202020204" pitchFamily="34" charset="0"/>
              </a:rPr>
              <a:t>national memory making </a:t>
            </a:r>
            <a:r>
              <a:rPr lang="en-US" sz="2000" i="1" dirty="0">
                <a:latin typeface="Arial" panose="020B0604020202020204" pitchFamily="34" charset="0"/>
              </a:rPr>
              <a:t>during Germany’s occupation 1945-1955.</a:t>
            </a:r>
            <a:endParaRPr lang="en-US" sz="2000" i="1" dirty="0"/>
          </a:p>
        </p:txBody>
      </p:sp>
    </p:spTree>
    <p:extLst>
      <p:ext uri="{BB962C8B-B14F-4D97-AF65-F5344CB8AC3E}">
        <p14:creationId xmlns:p14="http://schemas.microsoft.com/office/powerpoint/2010/main" val="174713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0174" y="-381000"/>
            <a:ext cx="8686800" cy="1470025"/>
          </a:xfrm>
        </p:spPr>
        <p:txBody>
          <a:bodyPr>
            <a:normAutofit/>
          </a:bodyPr>
          <a:lstStyle/>
          <a:p>
            <a:r>
              <a:rPr lang="en-US" sz="2800" b="1" dirty="0"/>
              <a:t>Research Questions </a:t>
            </a:r>
            <a:endParaRPr lang="en-US" sz="2800" dirty="0"/>
          </a:p>
        </p:txBody>
      </p:sp>
      <p:sp>
        <p:nvSpPr>
          <p:cNvPr id="3" name="Rectangle 2">
            <a:extLst>
              <a:ext uri="{FF2B5EF4-FFF2-40B4-BE49-F238E27FC236}">
                <a16:creationId xmlns:a16="http://schemas.microsoft.com/office/drawing/2014/main" id="{F2DE2D51-3969-4786-A227-1B2FFF5DBEB2}"/>
              </a:ext>
            </a:extLst>
          </p:cNvPr>
          <p:cNvSpPr/>
          <p:nvPr/>
        </p:nvSpPr>
        <p:spPr>
          <a:xfrm>
            <a:off x="2171700" y="3857880"/>
            <a:ext cx="7848600" cy="646331"/>
          </a:xfrm>
          <a:prstGeom prst="rect">
            <a:avLst/>
          </a:prstGeom>
        </p:spPr>
        <p:txBody>
          <a:bodyPr wrap="square">
            <a:spAutoFit/>
          </a:bodyPr>
          <a:lstStyle/>
          <a:p>
            <a:endParaRPr lang="en-US">
              <a:latin typeface="+mj-lt"/>
            </a:endParaRPr>
          </a:p>
          <a:p>
            <a:endParaRPr lang="en-US" dirty="0">
              <a:latin typeface="+mj-lt"/>
            </a:endParaRPr>
          </a:p>
        </p:txBody>
      </p:sp>
      <p:sp>
        <p:nvSpPr>
          <p:cNvPr id="6" name="TextBox 5">
            <a:extLst>
              <a:ext uri="{FF2B5EF4-FFF2-40B4-BE49-F238E27FC236}">
                <a16:creationId xmlns:a16="http://schemas.microsoft.com/office/drawing/2014/main" id="{29FECB7F-629B-9DD4-4590-8955724E4019}"/>
              </a:ext>
            </a:extLst>
          </p:cNvPr>
          <p:cNvSpPr txBox="1"/>
          <p:nvPr/>
        </p:nvSpPr>
        <p:spPr>
          <a:xfrm>
            <a:off x="1697476" y="3608371"/>
            <a:ext cx="8686800" cy="3477875"/>
          </a:xfrm>
          <a:prstGeom prst="rect">
            <a:avLst/>
          </a:prstGeom>
          <a:noFill/>
        </p:spPr>
        <p:txBody>
          <a:bodyPr wrap="square">
            <a:spAutoFit/>
          </a:bodyPr>
          <a:lstStyle/>
          <a:p>
            <a:pPr marL="342900" indent="-342900">
              <a:buFont typeface="Wingdings" panose="05000000000000000000" pitchFamily="2" charset="2"/>
              <a:buChar char="q"/>
            </a:pPr>
            <a:r>
              <a:rPr lang="en-US" sz="2000" dirty="0">
                <a:solidFill>
                  <a:srgbClr val="000000"/>
                </a:solidFill>
                <a:highlight>
                  <a:srgbClr val="FFFFFF"/>
                </a:highlight>
                <a:latin typeface="+mj-lt"/>
                <a:ea typeface="Aptos" panose="020B0004020202020204" pitchFamily="34" charset="0"/>
              </a:rPr>
              <a:t>How do Western democracies (e.g. Germany and the U.S.) </a:t>
            </a:r>
            <a:r>
              <a:rPr lang="en-US" sz="2000" b="1" dirty="0">
                <a:solidFill>
                  <a:srgbClr val="000000"/>
                </a:solidFill>
                <a:highlight>
                  <a:srgbClr val="FFFFFF"/>
                </a:highlight>
                <a:latin typeface="+mj-lt"/>
                <a:ea typeface="Aptos" panose="020B0004020202020204" pitchFamily="34" charset="0"/>
              </a:rPr>
              <a:t>shape ontological, liberal </a:t>
            </a:r>
            <a:r>
              <a:rPr lang="en-US" sz="2000" b="1" dirty="0" err="1">
                <a:solidFill>
                  <a:srgbClr val="000000"/>
                </a:solidFill>
                <a:highlight>
                  <a:srgbClr val="FFFFFF"/>
                </a:highlight>
                <a:latin typeface="+mj-lt"/>
                <a:ea typeface="Aptos" panose="020B0004020202020204" pitchFamily="34" charset="0"/>
              </a:rPr>
              <a:t>mythscapes</a:t>
            </a:r>
            <a:r>
              <a:rPr lang="en-US" sz="2000" b="1" dirty="0">
                <a:solidFill>
                  <a:srgbClr val="000000"/>
                </a:solidFill>
                <a:highlight>
                  <a:srgbClr val="FFFFFF"/>
                </a:highlight>
                <a:latin typeface="+mj-lt"/>
                <a:ea typeface="Aptos" panose="020B0004020202020204" pitchFamily="34" charset="0"/>
              </a:rPr>
              <a:t> about </a:t>
            </a:r>
            <a:r>
              <a:rPr lang="en-US" sz="2000" b="1" dirty="0">
                <a:solidFill>
                  <a:srgbClr val="000000"/>
                </a:solidFill>
                <a:latin typeface="+mj-lt"/>
                <a:ea typeface="Aptos" panose="020B0004020202020204" pitchFamily="34" charset="0"/>
              </a:rPr>
              <a:t>themselves </a:t>
            </a:r>
            <a:r>
              <a:rPr lang="en-US" sz="2000" dirty="0">
                <a:solidFill>
                  <a:srgbClr val="000000"/>
                </a:solidFill>
                <a:latin typeface="+mj-lt"/>
                <a:ea typeface="Aptos" panose="020B0004020202020204" pitchFamily="34" charset="0"/>
              </a:rPr>
              <a:t>through deeply gendered, [racialized] mnemonical </a:t>
            </a:r>
            <a:r>
              <a:rPr lang="en-US" sz="2000" b="1" dirty="0">
                <a:solidFill>
                  <a:srgbClr val="000000"/>
                </a:solidFill>
                <a:latin typeface="+mj-lt"/>
                <a:ea typeface="Aptos" panose="020B0004020202020204" pitchFamily="34" charset="0"/>
              </a:rPr>
              <a:t>security interests? </a:t>
            </a:r>
          </a:p>
          <a:p>
            <a:pPr marL="342900" indent="-342900">
              <a:buFont typeface="Wingdings" panose="05000000000000000000" pitchFamily="2" charset="2"/>
              <a:buChar char="q"/>
            </a:pPr>
            <a:endParaRPr lang="en-US" sz="2000" dirty="0">
              <a:solidFill>
                <a:srgbClr val="000000"/>
              </a:solidFill>
              <a:latin typeface="+mj-lt"/>
              <a:ea typeface="Aptos" panose="020B0004020202020204" pitchFamily="34" charset="0"/>
            </a:endParaRPr>
          </a:p>
          <a:p>
            <a:pPr marL="342900" indent="-342900">
              <a:buFont typeface="Wingdings" panose="05000000000000000000" pitchFamily="2" charset="2"/>
              <a:buChar char="q"/>
            </a:pPr>
            <a:r>
              <a:rPr lang="en-US" sz="2000" dirty="0">
                <a:solidFill>
                  <a:srgbClr val="000000"/>
                </a:solidFill>
                <a:latin typeface="+mj-lt"/>
                <a:ea typeface="Aptos" panose="020B0004020202020204" pitchFamily="34" charset="0"/>
              </a:rPr>
              <a:t>How can </a:t>
            </a:r>
            <a:r>
              <a:rPr lang="en-US" sz="2000" b="1" dirty="0">
                <a:solidFill>
                  <a:srgbClr val="000000"/>
                </a:solidFill>
                <a:latin typeface="+mj-lt"/>
                <a:ea typeface="Aptos" panose="020B0004020202020204" pitchFamily="34" charset="0"/>
              </a:rPr>
              <a:t>national remembrances</a:t>
            </a:r>
            <a:r>
              <a:rPr lang="en-US" sz="2000" dirty="0">
                <a:solidFill>
                  <a:srgbClr val="000000"/>
                </a:solidFill>
                <a:latin typeface="+mj-lt"/>
                <a:ea typeface="Aptos" panose="020B0004020202020204" pitchFamily="34" charset="0"/>
              </a:rPr>
              <a:t> become the </a:t>
            </a:r>
            <a:r>
              <a:rPr lang="en-US" sz="2000" b="1" dirty="0">
                <a:solidFill>
                  <a:srgbClr val="000000"/>
                </a:solidFill>
                <a:latin typeface="+mj-lt"/>
                <a:ea typeface="Aptos" panose="020B0004020202020204" pitchFamily="34" charset="0"/>
              </a:rPr>
              <a:t>referent object </a:t>
            </a:r>
            <a:r>
              <a:rPr lang="en-US" sz="2000" dirty="0">
                <a:solidFill>
                  <a:srgbClr val="000000"/>
                </a:solidFill>
                <a:latin typeface="+mj-lt"/>
                <a:ea typeface="Aptos" panose="020B0004020202020204" pitchFamily="34" charset="0"/>
              </a:rPr>
              <a:t>of </a:t>
            </a:r>
            <a:r>
              <a:rPr lang="en-US" sz="2000" b="1" dirty="0">
                <a:solidFill>
                  <a:srgbClr val="000000"/>
                </a:solidFill>
                <a:latin typeface="+mj-lt"/>
                <a:ea typeface="Aptos" panose="020B0004020202020204" pitchFamily="34" charset="0"/>
              </a:rPr>
              <a:t>state </a:t>
            </a:r>
          </a:p>
          <a:p>
            <a:r>
              <a:rPr lang="en-US" sz="2000" b="1" dirty="0">
                <a:solidFill>
                  <a:srgbClr val="000000"/>
                </a:solidFill>
                <a:latin typeface="+mj-lt"/>
                <a:ea typeface="Aptos" panose="020B0004020202020204" pitchFamily="34" charset="0"/>
              </a:rPr>
              <a:t>      (in)security ?</a:t>
            </a:r>
          </a:p>
          <a:p>
            <a:pPr marL="342900" indent="-342900">
              <a:buFont typeface="Wingdings" panose="05000000000000000000" pitchFamily="2" charset="2"/>
              <a:buChar char="q"/>
            </a:pPr>
            <a:endParaRPr lang="en-US" sz="2000" b="1" dirty="0">
              <a:solidFill>
                <a:srgbClr val="000000"/>
              </a:solidFill>
              <a:latin typeface="+mj-lt"/>
              <a:ea typeface="Aptos" panose="020B0004020202020204" pitchFamily="34" charset="0"/>
            </a:endParaRPr>
          </a:p>
          <a:p>
            <a:pPr marL="342900" indent="-342900">
              <a:buFont typeface="Wingdings" panose="05000000000000000000" pitchFamily="2" charset="2"/>
              <a:buChar char="q"/>
            </a:pPr>
            <a:r>
              <a:rPr lang="en-US" sz="2000" dirty="0">
                <a:solidFill>
                  <a:srgbClr val="000000"/>
                </a:solidFill>
                <a:latin typeface="+mj-lt"/>
                <a:ea typeface="Aptos" panose="020B0004020202020204" pitchFamily="34" charset="0"/>
              </a:rPr>
              <a:t>How can a </a:t>
            </a:r>
            <a:r>
              <a:rPr lang="en-US" sz="2000" b="1" dirty="0">
                <a:solidFill>
                  <a:srgbClr val="000000"/>
                </a:solidFill>
                <a:latin typeface="+mj-lt"/>
                <a:ea typeface="Aptos" panose="020B0004020202020204" pitchFamily="34" charset="0"/>
              </a:rPr>
              <a:t>state’s mnemonical ontological security-seeking </a:t>
            </a:r>
            <a:r>
              <a:rPr lang="en-US" sz="2000" dirty="0">
                <a:solidFill>
                  <a:srgbClr val="000000"/>
                </a:solidFill>
                <a:latin typeface="+mj-lt"/>
                <a:ea typeface="Aptos" panose="020B0004020202020204" pitchFamily="34" charset="0"/>
              </a:rPr>
              <a:t>trigger </a:t>
            </a:r>
            <a:r>
              <a:rPr lang="en-US" sz="2000" b="1" dirty="0">
                <a:solidFill>
                  <a:srgbClr val="000000"/>
                </a:solidFill>
                <a:latin typeface="+mj-lt"/>
                <a:ea typeface="Aptos" panose="020B0004020202020204" pitchFamily="34" charset="0"/>
              </a:rPr>
              <a:t>repeated </a:t>
            </a:r>
          </a:p>
          <a:p>
            <a:r>
              <a:rPr lang="en-US" sz="2000" b="1" dirty="0">
                <a:solidFill>
                  <a:srgbClr val="000000"/>
                </a:solidFill>
                <a:latin typeface="+mj-lt"/>
                <a:ea typeface="Aptos" panose="020B0004020202020204" pitchFamily="34" charset="0"/>
              </a:rPr>
              <a:t>      cycles </a:t>
            </a:r>
            <a:r>
              <a:rPr lang="en-US" sz="2000" dirty="0">
                <a:solidFill>
                  <a:srgbClr val="000000"/>
                </a:solidFill>
                <a:latin typeface="+mj-lt"/>
                <a:ea typeface="Aptos" panose="020B0004020202020204" pitchFamily="34" charset="0"/>
              </a:rPr>
              <a:t>of </a:t>
            </a:r>
            <a:r>
              <a:rPr lang="en-US" sz="2000" b="1" dirty="0">
                <a:solidFill>
                  <a:srgbClr val="000000"/>
                </a:solidFill>
                <a:latin typeface="+mj-lt"/>
                <a:ea typeface="Aptos" panose="020B0004020202020204" pitchFamily="34" charset="0"/>
              </a:rPr>
              <a:t>memory ‘defenses’ </a:t>
            </a:r>
            <a:r>
              <a:rPr lang="en-US" sz="2000" dirty="0">
                <a:solidFill>
                  <a:srgbClr val="000000"/>
                </a:solidFill>
                <a:latin typeface="+mj-lt"/>
                <a:ea typeface="Aptos" panose="020B0004020202020204" pitchFamily="34" charset="0"/>
              </a:rPr>
              <a:t>(Maria </a:t>
            </a:r>
            <a:r>
              <a:rPr lang="en-US" sz="2000" dirty="0" err="1">
                <a:solidFill>
                  <a:srgbClr val="000000"/>
                </a:solidFill>
                <a:latin typeface="+mj-lt"/>
                <a:ea typeface="Aptos" panose="020B0004020202020204" pitchFamily="34" charset="0"/>
              </a:rPr>
              <a:t>Mälksoo</a:t>
            </a:r>
            <a:r>
              <a:rPr lang="en-US" sz="2000" dirty="0">
                <a:solidFill>
                  <a:srgbClr val="000000"/>
                </a:solidFill>
                <a:latin typeface="+mj-lt"/>
                <a:ea typeface="Aptos" panose="020B0004020202020204" pitchFamily="34" charset="0"/>
              </a:rPr>
              <a:t>, 2015) ?</a:t>
            </a:r>
            <a:endParaRPr lang="en-US" sz="2000" b="1" dirty="0">
              <a:solidFill>
                <a:srgbClr val="000000"/>
              </a:solidFill>
              <a:latin typeface="+mj-lt"/>
              <a:ea typeface="Aptos" panose="020B0004020202020204" pitchFamily="34" charset="0"/>
            </a:endParaRPr>
          </a:p>
          <a:p>
            <a:pPr marL="342900" indent="-342900">
              <a:buFont typeface="Wingdings" panose="05000000000000000000" pitchFamily="2" charset="2"/>
              <a:buChar char="q"/>
            </a:pPr>
            <a:endParaRPr lang="en-US" sz="2000" b="1" dirty="0">
              <a:solidFill>
                <a:srgbClr val="000000"/>
              </a:solidFill>
              <a:latin typeface="+mj-lt"/>
              <a:ea typeface="Aptos" panose="020B0004020202020204" pitchFamily="34" charset="0"/>
            </a:endParaRPr>
          </a:p>
          <a:p>
            <a:pPr marL="342900" indent="-342900">
              <a:buFontTx/>
              <a:buChar char="-"/>
            </a:pPr>
            <a:endParaRPr lang="en-US" sz="2000" b="1" dirty="0"/>
          </a:p>
        </p:txBody>
      </p:sp>
      <p:pic>
        <p:nvPicPr>
          <p:cNvPr id="4" name="Picture 3">
            <a:extLst>
              <a:ext uri="{FF2B5EF4-FFF2-40B4-BE49-F238E27FC236}">
                <a16:creationId xmlns:a16="http://schemas.microsoft.com/office/drawing/2014/main" id="{5C56B012-D5D6-1837-C20E-DB0AAC3364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2625" y="762001"/>
            <a:ext cx="8286750" cy="2487631"/>
          </a:xfrm>
          <a:prstGeom prst="rect">
            <a:avLst/>
          </a:prstGeom>
        </p:spPr>
      </p:pic>
      <p:sp>
        <p:nvSpPr>
          <p:cNvPr id="5" name="Arrow: Down 4">
            <a:extLst>
              <a:ext uri="{FF2B5EF4-FFF2-40B4-BE49-F238E27FC236}">
                <a16:creationId xmlns:a16="http://schemas.microsoft.com/office/drawing/2014/main" id="{9E539F59-EE25-5B11-8734-E1FD546871FE}"/>
              </a:ext>
            </a:extLst>
          </p:cNvPr>
          <p:cNvSpPr/>
          <p:nvPr/>
        </p:nvSpPr>
        <p:spPr>
          <a:xfrm>
            <a:off x="5486400" y="4345751"/>
            <a:ext cx="484632" cy="40796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9296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00EF5-7CCE-8253-610C-CBEA53556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1B58C7-C60C-6BD5-4DC0-056792005B40}"/>
              </a:ext>
            </a:extLst>
          </p:cNvPr>
          <p:cNvSpPr>
            <a:spLocks noGrp="1"/>
          </p:cNvSpPr>
          <p:nvPr>
            <p:ph type="ctrTitle"/>
          </p:nvPr>
        </p:nvSpPr>
        <p:spPr>
          <a:xfrm>
            <a:off x="1752600" y="-76200"/>
            <a:ext cx="8686800" cy="1470025"/>
          </a:xfrm>
        </p:spPr>
        <p:txBody>
          <a:bodyPr>
            <a:normAutofit/>
          </a:bodyPr>
          <a:lstStyle/>
          <a:p>
            <a:r>
              <a:rPr lang="en-US" sz="2400" b="1" dirty="0"/>
              <a:t>ARTICLE: </a:t>
            </a:r>
            <a:r>
              <a:rPr lang="en-US" sz="2400" dirty="0"/>
              <a:t>Mnemonical (In)Security and Memory Defenses -</a:t>
            </a:r>
            <a:br>
              <a:rPr lang="en-US" sz="2400" dirty="0"/>
            </a:br>
            <a:r>
              <a:rPr lang="en-US" sz="2400" dirty="0"/>
              <a:t>The Diary </a:t>
            </a:r>
            <a:r>
              <a:rPr lang="en-US" sz="2400" i="1" dirty="0"/>
              <a:t>‘Anonymous - A Woman in Berlin,’ </a:t>
            </a:r>
            <a:r>
              <a:rPr lang="en-US" sz="2400" dirty="0"/>
              <a:t>Post-Conflict Sexual Violence</a:t>
            </a:r>
            <a:r>
              <a:rPr lang="en-US" sz="2400" i="1" dirty="0"/>
              <a:t> </a:t>
            </a:r>
            <a:r>
              <a:rPr lang="en-US" sz="2400" dirty="0"/>
              <a:t>and Germany’s </a:t>
            </a:r>
            <a:r>
              <a:rPr lang="en-US" sz="2400" dirty="0" err="1"/>
              <a:t>Mnemopolitical</a:t>
            </a:r>
            <a:r>
              <a:rPr lang="en-US" sz="2400" dirty="0"/>
              <a:t> Status-Seeking</a:t>
            </a:r>
          </a:p>
        </p:txBody>
      </p:sp>
      <p:sp>
        <p:nvSpPr>
          <p:cNvPr id="3" name="Rectangle 2">
            <a:extLst>
              <a:ext uri="{FF2B5EF4-FFF2-40B4-BE49-F238E27FC236}">
                <a16:creationId xmlns:a16="http://schemas.microsoft.com/office/drawing/2014/main" id="{E6A01A01-9D43-F829-3BE7-97B19CA8DEE7}"/>
              </a:ext>
            </a:extLst>
          </p:cNvPr>
          <p:cNvSpPr/>
          <p:nvPr/>
        </p:nvSpPr>
        <p:spPr>
          <a:xfrm>
            <a:off x="2171700" y="3857880"/>
            <a:ext cx="7848600" cy="646331"/>
          </a:xfrm>
          <a:prstGeom prst="rect">
            <a:avLst/>
          </a:prstGeom>
        </p:spPr>
        <p:txBody>
          <a:bodyPr wrap="square">
            <a:spAutoFit/>
          </a:bodyPr>
          <a:lstStyle/>
          <a:p>
            <a:endParaRPr lang="en-US" dirty="0">
              <a:latin typeface="+mj-lt"/>
            </a:endParaRPr>
          </a:p>
          <a:p>
            <a:endParaRPr lang="en-US" dirty="0">
              <a:latin typeface="+mj-lt"/>
            </a:endParaRPr>
          </a:p>
        </p:txBody>
      </p:sp>
      <p:sp>
        <p:nvSpPr>
          <p:cNvPr id="8" name="TextBox 7">
            <a:extLst>
              <a:ext uri="{FF2B5EF4-FFF2-40B4-BE49-F238E27FC236}">
                <a16:creationId xmlns:a16="http://schemas.microsoft.com/office/drawing/2014/main" id="{E0853C6D-6CB8-6A4C-031A-8496D553E022}"/>
              </a:ext>
            </a:extLst>
          </p:cNvPr>
          <p:cNvSpPr txBox="1"/>
          <p:nvPr/>
        </p:nvSpPr>
        <p:spPr>
          <a:xfrm>
            <a:off x="1752600" y="1672665"/>
            <a:ext cx="6629400" cy="5016758"/>
          </a:xfrm>
          <a:prstGeom prst="rect">
            <a:avLst/>
          </a:prstGeom>
          <a:noFill/>
        </p:spPr>
        <p:txBody>
          <a:bodyPr wrap="square">
            <a:spAutoFit/>
          </a:bodyPr>
          <a:lstStyle/>
          <a:p>
            <a:pPr marL="285750" indent="-285750">
              <a:spcAft>
                <a:spcPts val="800"/>
              </a:spcAft>
              <a:buFont typeface="Wingdings" panose="05000000000000000000" pitchFamily="2" charset="2"/>
              <a:buChar char="q"/>
            </a:pPr>
            <a:r>
              <a:rPr lang="en-US" sz="2000" kern="100" dirty="0">
                <a:ea typeface="Times New Roman" panose="02020603050405020304" pitchFamily="18" charset="0"/>
                <a:cs typeface="Times New Roman" panose="02020603050405020304" pitchFamily="18" charset="0"/>
              </a:rPr>
              <a:t>C</a:t>
            </a:r>
            <a:r>
              <a:rPr lang="en-US" sz="2000" kern="100" dirty="0">
                <a:latin typeface="Arial" panose="020B0604020202020204" pitchFamily="34" charset="0"/>
                <a:ea typeface="Times New Roman" panose="02020603050405020304" pitchFamily="18" charset="0"/>
                <a:cs typeface="Times New Roman" panose="02020603050405020304" pitchFamily="18" charset="0"/>
              </a:rPr>
              <a:t>onceptualizes Germany’s </a:t>
            </a:r>
            <a:r>
              <a:rPr lang="en-US" sz="2000" kern="100" dirty="0">
                <a:latin typeface="Arial" panose="020B0604020202020204" pitchFamily="34" charset="0"/>
                <a:ea typeface="Aptos" panose="020B0004020202020204" pitchFamily="34" charset="0"/>
                <a:cs typeface="Times New Roman" panose="02020603050405020304" pitchFamily="18" charset="0"/>
              </a:rPr>
              <a:t>mnemonical (in)security in the context of post-conflict large-scale sexual violence </a:t>
            </a:r>
          </a:p>
          <a:p>
            <a:pPr marL="285750" indent="-285750">
              <a:spcAft>
                <a:spcPts val="800"/>
              </a:spcAft>
              <a:buFont typeface="Wingdings" panose="05000000000000000000" pitchFamily="2" charset="2"/>
              <a:buChar char="q"/>
            </a:pPr>
            <a:r>
              <a:rPr lang="en-US" sz="2000" kern="100" dirty="0">
                <a:ea typeface="Aptos" panose="020B0004020202020204" pitchFamily="34" charset="0"/>
                <a:cs typeface="Times New Roman" panose="02020603050405020304" pitchFamily="18" charset="0"/>
              </a:rPr>
              <a:t>Il</a:t>
            </a:r>
            <a:r>
              <a:rPr lang="en-US" sz="2000" kern="100" dirty="0">
                <a:latin typeface="Arial" panose="020B0604020202020204" pitchFamily="34" charset="0"/>
                <a:ea typeface="Aptos" panose="020B0004020202020204" pitchFamily="34" charset="0"/>
                <a:cs typeface="Times New Roman" panose="02020603050405020304" pitchFamily="18" charset="0"/>
              </a:rPr>
              <a:t>lustrates how Germany’s </a:t>
            </a:r>
            <a:r>
              <a:rPr lang="en-US" sz="2000" b="1" kern="100" dirty="0" err="1">
                <a:latin typeface="Arial" panose="020B0604020202020204" pitchFamily="34" charset="0"/>
                <a:ea typeface="Aptos" panose="020B0004020202020204" pitchFamily="34" charset="0"/>
                <a:cs typeface="Times New Roman" panose="02020603050405020304" pitchFamily="18" charset="0"/>
              </a:rPr>
              <a:t>mnemopolitical</a:t>
            </a:r>
            <a:r>
              <a:rPr lang="en-US" sz="2000" b="1" kern="100" dirty="0">
                <a:latin typeface="Arial" panose="020B0604020202020204" pitchFamily="34" charset="0"/>
                <a:ea typeface="Aptos" panose="020B0004020202020204" pitchFamily="34" charset="0"/>
                <a:cs typeface="Times New Roman" panose="02020603050405020304" pitchFamily="18" charset="0"/>
              </a:rPr>
              <a:t> status-seeking</a:t>
            </a:r>
            <a:r>
              <a:rPr lang="en-US" sz="2000" kern="100" dirty="0">
                <a:latin typeface="Arial" panose="020B0604020202020204" pitchFamily="34" charset="0"/>
                <a:ea typeface="Times New Roman" panose="02020603050405020304" pitchFamily="18" charset="0"/>
                <a:cs typeface="Times New Roman" panose="02020603050405020304" pitchFamily="18" charset="0"/>
              </a:rPr>
              <a:t>—</a:t>
            </a:r>
            <a:r>
              <a:rPr lang="en-US" sz="2000" kern="100" dirty="0">
                <a:latin typeface="Arial" panose="020B0604020202020204" pitchFamily="34" charset="0"/>
                <a:ea typeface="Aptos" panose="020B0004020202020204" pitchFamily="34" charset="0"/>
                <a:cs typeface="Times New Roman" panose="02020603050405020304" pitchFamily="18" charset="0"/>
              </a:rPr>
              <a:t>the country’s use of its collective memory of guilt and shame, own victimhood and suffering used for </a:t>
            </a:r>
            <a:r>
              <a:rPr lang="en-US" sz="2000" b="1" kern="100" dirty="0">
                <a:latin typeface="Arial" panose="020B0604020202020204" pitchFamily="34" charset="0"/>
                <a:ea typeface="Aptos" panose="020B0004020202020204" pitchFamily="34" charset="0"/>
                <a:cs typeface="Times New Roman" panose="02020603050405020304" pitchFamily="18" charset="0"/>
              </a:rPr>
              <a:t>specific strategic gains</a:t>
            </a:r>
            <a:r>
              <a:rPr lang="en-US" sz="2000" kern="100" dirty="0">
                <a:latin typeface="Arial" panose="020B0604020202020204" pitchFamily="34" charset="0"/>
                <a:ea typeface="Times New Roman" panose="02020603050405020304" pitchFamily="18" charset="0"/>
                <a:cs typeface="Times New Roman" panose="02020603050405020304" pitchFamily="18" charset="0"/>
              </a:rPr>
              <a:t>—</a:t>
            </a:r>
            <a:r>
              <a:rPr lang="en-US" sz="2000" kern="100" dirty="0">
                <a:latin typeface="Arial" panose="020B0604020202020204" pitchFamily="34" charset="0"/>
                <a:ea typeface="Aptos" panose="020B0004020202020204" pitchFamily="34" charset="0"/>
                <a:cs typeface="Times New Roman" panose="02020603050405020304" pitchFamily="18" charset="0"/>
              </a:rPr>
              <a:t>became a referent object of mnemonical security </a:t>
            </a:r>
            <a:r>
              <a:rPr lang="en-US" sz="2000" b="1" kern="100" dirty="0">
                <a:latin typeface="Arial" panose="020B0604020202020204" pitchFamily="34" charset="0"/>
                <a:ea typeface="Aptos" panose="020B0004020202020204" pitchFamily="34" charset="0"/>
                <a:cs typeface="Times New Roman" panose="02020603050405020304" pitchFamily="18" charset="0"/>
              </a:rPr>
              <a:t>through specific memory defenses </a:t>
            </a:r>
            <a:r>
              <a:rPr lang="en-US" sz="2000" kern="100" dirty="0">
                <a:latin typeface="Arial" panose="020B0604020202020204" pitchFamily="34" charset="0"/>
                <a:ea typeface="Aptos" panose="020B0004020202020204" pitchFamily="34" charset="0"/>
                <a:cs typeface="Times New Roman" panose="02020603050405020304" pitchFamily="18" charset="0"/>
              </a:rPr>
              <a:t>during and after the Cold War</a:t>
            </a:r>
            <a:r>
              <a:rPr lang="en-US" sz="2000" kern="100" dirty="0">
                <a:ea typeface="Aptos" panose="020B0004020202020204" pitchFamily="34" charset="0"/>
                <a:cs typeface="Times New Roman" panose="02020603050405020304" pitchFamily="18" charset="0"/>
              </a:rPr>
              <a:t> </a:t>
            </a:r>
          </a:p>
          <a:p>
            <a:pPr marL="285750" indent="-285750">
              <a:spcAft>
                <a:spcPts val="800"/>
              </a:spcAft>
              <a:buFont typeface="Wingdings" panose="05000000000000000000" pitchFamily="2" charset="2"/>
              <a:buChar char="q"/>
            </a:pPr>
            <a:r>
              <a:rPr lang="en-US" sz="2000" kern="100" dirty="0">
                <a:ea typeface="Aptos" panose="020B0004020202020204" pitchFamily="34" charset="0"/>
                <a:cs typeface="Times New Roman" panose="02020603050405020304" pitchFamily="18" charset="0"/>
              </a:rPr>
              <a:t>Analysis of </a:t>
            </a:r>
            <a:r>
              <a:rPr lang="en-US" sz="2000" b="1" kern="100" dirty="0">
                <a:latin typeface="Arial" panose="020B0604020202020204" pitchFamily="34" charset="0"/>
                <a:ea typeface="Aptos" panose="020B0004020202020204" pitchFamily="34" charset="0"/>
                <a:cs typeface="Times New Roman" panose="02020603050405020304" pitchFamily="18" charset="0"/>
              </a:rPr>
              <a:t>public </a:t>
            </a:r>
            <a:r>
              <a:rPr lang="en-US" sz="2000" b="1" kern="100" dirty="0" err="1">
                <a:latin typeface="Arial" panose="020B0604020202020204" pitchFamily="34" charset="0"/>
                <a:ea typeface="Aptos" panose="020B0004020202020204" pitchFamily="34" charset="0"/>
                <a:cs typeface="Times New Roman" panose="02020603050405020304" pitchFamily="18" charset="0"/>
              </a:rPr>
              <a:t>epitext</a:t>
            </a:r>
            <a:r>
              <a:rPr lang="en-US" sz="2000" b="1" kern="100" dirty="0">
                <a:latin typeface="Arial" panose="020B0604020202020204" pitchFamily="34" charset="0"/>
                <a:ea typeface="Aptos" panose="020B0004020202020204" pitchFamily="34" charset="0"/>
                <a:cs typeface="Times New Roman" panose="02020603050405020304" pitchFamily="18" charset="0"/>
              </a:rPr>
              <a:t> material </a:t>
            </a:r>
            <a:r>
              <a:rPr lang="en-US" sz="2000" kern="100" dirty="0">
                <a:latin typeface="Arial" panose="020B0604020202020204" pitchFamily="34" charset="0"/>
                <a:ea typeface="Aptos" panose="020B0004020202020204" pitchFamily="34" charset="0"/>
                <a:cs typeface="Times New Roman" panose="02020603050405020304" pitchFamily="18" charset="0"/>
              </a:rPr>
              <a:t>of two discursive time periods: </a:t>
            </a:r>
            <a:r>
              <a:rPr lang="en-US" sz="2000" kern="100" dirty="0">
                <a:latin typeface="Arial" panose="020B0604020202020204" pitchFamily="34" charset="0"/>
                <a:ea typeface="Times New Roman" panose="02020603050405020304" pitchFamily="18" charset="0"/>
                <a:cs typeface="Times New Roman" panose="02020603050405020304" pitchFamily="18" charset="0"/>
              </a:rPr>
              <a:t>the diary’s first </a:t>
            </a:r>
            <a:r>
              <a:rPr lang="en-US" sz="2000" b="1" kern="100" dirty="0">
                <a:latin typeface="Arial" panose="020B0604020202020204" pitchFamily="34" charset="0"/>
                <a:ea typeface="Times New Roman" panose="02020603050405020304" pitchFamily="18" charset="0"/>
                <a:cs typeface="Times New Roman" panose="02020603050405020304" pitchFamily="18" charset="0"/>
              </a:rPr>
              <a:t>1959</a:t>
            </a:r>
            <a:r>
              <a:rPr lang="en-US" sz="2000" kern="100" dirty="0">
                <a:latin typeface="Arial" panose="020B0604020202020204" pitchFamily="34" charset="0"/>
                <a:ea typeface="Times New Roman" panose="02020603050405020304" pitchFamily="18" charset="0"/>
                <a:cs typeface="Times New Roman" panose="02020603050405020304" pitchFamily="18" charset="0"/>
              </a:rPr>
              <a:t> publication in West Germany and then its </a:t>
            </a:r>
            <a:r>
              <a:rPr lang="en-US" sz="2000" b="1" kern="100" dirty="0">
                <a:latin typeface="Arial" panose="020B0604020202020204" pitchFamily="34" charset="0"/>
                <a:ea typeface="Times New Roman" panose="02020603050405020304" pitchFamily="18" charset="0"/>
                <a:cs typeface="Times New Roman" panose="02020603050405020304" pitchFamily="18" charset="0"/>
              </a:rPr>
              <a:t>2003</a:t>
            </a:r>
            <a:r>
              <a:rPr lang="en-US" sz="2000" kern="100" dirty="0">
                <a:latin typeface="Arial" panose="020B0604020202020204" pitchFamily="34" charset="0"/>
                <a:ea typeface="Times New Roman" panose="02020603050405020304" pitchFamily="18" charset="0"/>
                <a:cs typeface="Times New Roman" panose="02020603050405020304" pitchFamily="18" charset="0"/>
              </a:rPr>
              <a:t> re-publication in the reunited Federal Republic. </a:t>
            </a:r>
          </a:p>
          <a:p>
            <a:pPr marL="285750" indent="-285750">
              <a:spcAft>
                <a:spcPts val="800"/>
              </a:spcAft>
              <a:buFont typeface="Wingdings" panose="05000000000000000000" pitchFamily="2" charset="2"/>
              <a:buChar char="q"/>
            </a:pPr>
            <a:r>
              <a:rPr lang="en-US" sz="2000" b="1" kern="100" dirty="0" err="1">
                <a:ea typeface="Aptos" panose="020B0004020202020204" pitchFamily="34" charset="0"/>
                <a:cs typeface="Times New Roman" panose="02020603050405020304" pitchFamily="18" charset="0"/>
              </a:rPr>
              <a:t>E</a:t>
            </a:r>
            <a:r>
              <a:rPr lang="en-US" sz="2000" b="1" kern="100" dirty="0" err="1">
                <a:latin typeface="Arial" panose="020B0604020202020204" pitchFamily="34" charset="0"/>
                <a:ea typeface="Aptos" panose="020B0004020202020204" pitchFamily="34" charset="0"/>
                <a:cs typeface="Times New Roman" panose="02020603050405020304" pitchFamily="18" charset="0"/>
              </a:rPr>
              <a:t>pitext</a:t>
            </a:r>
            <a:r>
              <a:rPr lang="en-US" sz="2000" b="1" kern="100" dirty="0">
                <a:latin typeface="Arial" panose="020B0604020202020204" pitchFamily="34" charset="0"/>
                <a:ea typeface="Aptos" panose="020B0004020202020204" pitchFamily="34" charset="0"/>
                <a:cs typeface="Times New Roman" panose="02020603050405020304" pitchFamily="18" charset="0"/>
              </a:rPr>
              <a:t> material</a:t>
            </a:r>
            <a:r>
              <a:rPr lang="en-US" sz="2000" kern="100" dirty="0">
                <a:latin typeface="Arial" panose="020B0604020202020204" pitchFamily="34" charset="0"/>
                <a:ea typeface="Times New Roman" panose="02020603050405020304" pitchFamily="18" charset="0"/>
                <a:cs typeface="Times New Roman" panose="02020603050405020304" pitchFamily="18" charset="0"/>
              </a:rPr>
              <a:t>—</a:t>
            </a:r>
            <a:r>
              <a:rPr lang="en-US" sz="2000" kern="100" dirty="0">
                <a:latin typeface="Arial" panose="020B0604020202020204" pitchFamily="34" charset="0"/>
                <a:ea typeface="Aptos" panose="020B0004020202020204" pitchFamily="34" charset="0"/>
                <a:cs typeface="Times New Roman" panose="02020603050405020304" pitchFamily="18" charset="0"/>
              </a:rPr>
              <a:t>text that solely circulated outside of the diary’s actual publications (media reports, reviews, audio and visuals)</a:t>
            </a:r>
            <a:endParaRPr lang="en-US" sz="2000" kern="100" dirty="0">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FBAD7AFF-C24B-AB98-3F4F-1F7B78FA0C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0" y="2381667"/>
            <a:ext cx="2057400" cy="2952424"/>
          </a:xfrm>
          <a:prstGeom prst="rect">
            <a:avLst/>
          </a:prstGeom>
        </p:spPr>
      </p:pic>
    </p:spTree>
    <p:extLst>
      <p:ext uri="{BB962C8B-B14F-4D97-AF65-F5344CB8AC3E}">
        <p14:creationId xmlns:p14="http://schemas.microsoft.com/office/powerpoint/2010/main" val="2321466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4EC9-37E6-3B1B-21E0-146D10F5704A}"/>
              </a:ext>
            </a:extLst>
          </p:cNvPr>
          <p:cNvSpPr>
            <a:spLocks noGrp="1"/>
          </p:cNvSpPr>
          <p:nvPr>
            <p:ph type="title"/>
          </p:nvPr>
        </p:nvSpPr>
        <p:spPr/>
        <p:txBody>
          <a:bodyPr>
            <a:normAutofit fontScale="90000"/>
          </a:bodyPr>
          <a:lstStyle/>
          <a:p>
            <a:r>
              <a:rPr lang="en-US" dirty="0"/>
              <a:t>Faculty research in the Department </a:t>
            </a:r>
            <a:r>
              <a:rPr lang="en-US"/>
              <a:t>of Political Science, Public </a:t>
            </a:r>
            <a:r>
              <a:rPr lang="en-US" dirty="0"/>
              <a:t>law </a:t>
            </a:r>
            <a:r>
              <a:rPr lang="en-US"/>
              <a:t>and Administration</a:t>
            </a:r>
            <a:endParaRPr lang="en-US" dirty="0"/>
          </a:p>
        </p:txBody>
      </p:sp>
      <p:sp>
        <p:nvSpPr>
          <p:cNvPr id="3" name="Content Placeholder 2">
            <a:extLst>
              <a:ext uri="{FF2B5EF4-FFF2-40B4-BE49-F238E27FC236}">
                <a16:creationId xmlns:a16="http://schemas.microsoft.com/office/drawing/2014/main" id="{A7A58603-A8D8-4323-06F9-3912AFFD2B72}"/>
              </a:ext>
            </a:extLst>
          </p:cNvPr>
          <p:cNvSpPr>
            <a:spLocks noGrp="1"/>
          </p:cNvSpPr>
          <p:nvPr>
            <p:ph idx="1"/>
          </p:nvPr>
        </p:nvSpPr>
        <p:spPr/>
        <p:txBody>
          <a:bodyPr/>
          <a:lstStyle/>
          <a:p>
            <a:r>
              <a:rPr lang="en-US" dirty="0"/>
              <a:t>Check out the exciting research and publications of all our faculty at: </a:t>
            </a:r>
          </a:p>
          <a:p>
            <a:r>
              <a:rPr lang="en-US" dirty="0">
                <a:hlinkClick r:id="rId2"/>
              </a:rPr>
              <a:t>https://deptofgov.nmsu.edu/facultydirectory/faculty-profiles.html</a:t>
            </a:r>
            <a:endParaRPr lang="en-US" dirty="0"/>
          </a:p>
          <a:p>
            <a:pPr marL="0" indent="0">
              <a:buNone/>
            </a:pPr>
            <a:endParaRPr lang="en-US" dirty="0"/>
          </a:p>
          <a:p>
            <a:endParaRPr lang="en-US" dirty="0"/>
          </a:p>
        </p:txBody>
      </p:sp>
    </p:spTree>
    <p:extLst>
      <p:ext uri="{BB962C8B-B14F-4D97-AF65-F5344CB8AC3E}">
        <p14:creationId xmlns:p14="http://schemas.microsoft.com/office/powerpoint/2010/main" val="463492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78CF7FF-8699-3745-FC51-F3FAFA831F61}"/>
              </a:ext>
            </a:extLst>
          </p:cNvPr>
          <p:cNvSpPr>
            <a:spLocks noGrp="1"/>
          </p:cNvSpPr>
          <p:nvPr>
            <p:ph type="title"/>
          </p:nvPr>
        </p:nvSpPr>
        <p:spPr/>
        <p:txBody>
          <a:bodyPr/>
          <a:lstStyle/>
          <a:p>
            <a:r>
              <a:rPr lang="en-US" dirty="0"/>
              <a:t>Funded research</a:t>
            </a:r>
          </a:p>
        </p:txBody>
      </p:sp>
      <p:sp>
        <p:nvSpPr>
          <p:cNvPr id="8" name="Content Placeholder 7">
            <a:extLst>
              <a:ext uri="{FF2B5EF4-FFF2-40B4-BE49-F238E27FC236}">
                <a16:creationId xmlns:a16="http://schemas.microsoft.com/office/drawing/2014/main" id="{7C15B5C0-3100-9C44-1053-8029FB94CB2C}"/>
              </a:ext>
            </a:extLst>
          </p:cNvPr>
          <p:cNvSpPr>
            <a:spLocks noGrp="1"/>
          </p:cNvSpPr>
          <p:nvPr>
            <p:ph idx="1"/>
          </p:nvPr>
        </p:nvSpPr>
        <p:spPr/>
        <p:txBody>
          <a:bodyPr/>
          <a:lstStyle/>
          <a:p>
            <a:r>
              <a:rPr lang="en-US" dirty="0"/>
              <a:t>Discovery Scholars program ($750 awards for undergraduates)</a:t>
            </a:r>
          </a:p>
          <a:p>
            <a:r>
              <a:rPr lang="en-US" dirty="0"/>
              <a:t>Pursue a graduate programs (MA, MPA, Ph.D.) – start with Masters Accelerated Program (MAP)</a:t>
            </a:r>
          </a:p>
          <a:p>
            <a:r>
              <a:rPr lang="en-US" dirty="0"/>
              <a:t>Graduate Assistantships available for 2027-28</a:t>
            </a:r>
          </a:p>
          <a:p>
            <a:r>
              <a:rPr lang="en-US" dirty="0"/>
              <a:t>Ph.D. assistantships available for 2028-29</a:t>
            </a:r>
          </a:p>
          <a:p>
            <a:r>
              <a:rPr lang="en-US" dirty="0"/>
              <a:t>Fulbright Program:</a:t>
            </a:r>
          </a:p>
          <a:p>
            <a:pPr marL="0" indent="0">
              <a:buNone/>
            </a:pPr>
            <a:r>
              <a:rPr lang="en-US" dirty="0">
                <a:hlinkClick r:id="rId2"/>
              </a:rPr>
              <a:t>https://fulbrightscholars.nmsu.edu/application.html</a:t>
            </a:r>
            <a:endParaRPr lang="en-US" dirty="0"/>
          </a:p>
          <a:p>
            <a:pPr marL="0" indent="0">
              <a:buNone/>
            </a:pPr>
            <a:endParaRPr lang="en-US" dirty="0"/>
          </a:p>
          <a:p>
            <a:endParaRPr lang="en-US" dirty="0"/>
          </a:p>
        </p:txBody>
      </p:sp>
    </p:spTree>
    <p:extLst>
      <p:ext uri="{BB962C8B-B14F-4D97-AF65-F5344CB8AC3E}">
        <p14:creationId xmlns:p14="http://schemas.microsoft.com/office/powerpoint/2010/main" val="603243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D1D07-BCFE-3AB3-F6C4-707F10DB2F7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2545026-32AB-6433-C2FD-F0E07336A338}"/>
              </a:ext>
            </a:extLst>
          </p:cNvPr>
          <p:cNvSpPr>
            <a:spLocks noGrp="1"/>
          </p:cNvSpPr>
          <p:nvPr>
            <p:ph type="title"/>
          </p:nvPr>
        </p:nvSpPr>
        <p:spPr/>
        <p:txBody>
          <a:bodyPr>
            <a:normAutofit/>
          </a:bodyPr>
          <a:lstStyle/>
          <a:p>
            <a:r>
              <a:rPr lang="en-US" dirty="0"/>
              <a:t>Thank you! Contact: Dr. Neil Harvey, Dept. Head, at </a:t>
            </a:r>
            <a:r>
              <a:rPr lang="en-US" dirty="0">
                <a:hlinkClick r:id="rId2"/>
              </a:rPr>
              <a:t>nharvey@nmsu.edu</a:t>
            </a:r>
            <a:endParaRPr lang="en-US" dirty="0"/>
          </a:p>
        </p:txBody>
      </p:sp>
      <p:sp>
        <p:nvSpPr>
          <p:cNvPr id="9" name="Content Placeholder 8">
            <a:extLst>
              <a:ext uri="{FF2B5EF4-FFF2-40B4-BE49-F238E27FC236}">
                <a16:creationId xmlns:a16="http://schemas.microsoft.com/office/drawing/2014/main" id="{2835251F-338E-567D-6C12-87B11D4B8DFF}"/>
              </a:ext>
            </a:extLst>
          </p:cNvPr>
          <p:cNvSpPr>
            <a:spLocks noGrp="1"/>
          </p:cNvSpPr>
          <p:nvPr>
            <p:ph sz="half" idx="2"/>
          </p:nvPr>
        </p:nvSpPr>
        <p:spPr>
          <a:xfrm>
            <a:off x="6172200" y="1990523"/>
            <a:ext cx="5181600" cy="4186439"/>
          </a:xfrm>
        </p:spPr>
        <p:txBody>
          <a:bodyPr/>
          <a:lstStyle/>
          <a:p>
            <a:pPr marL="0" indent="0">
              <a:buNone/>
            </a:pPr>
            <a:endParaRPr lang="en-US" dirty="0"/>
          </a:p>
          <a:p>
            <a:pPr marL="0" indent="0">
              <a:buNone/>
            </a:pPr>
            <a:endParaRPr lang="en-US" dirty="0"/>
          </a:p>
        </p:txBody>
      </p:sp>
      <p:pic>
        <p:nvPicPr>
          <p:cNvPr id="10" name="Content Placeholder 9">
            <a:extLst>
              <a:ext uri="{FF2B5EF4-FFF2-40B4-BE49-F238E27FC236}">
                <a16:creationId xmlns:a16="http://schemas.microsoft.com/office/drawing/2014/main" id="{68455804-C7C6-70C9-C8F3-250290C7BC7D}"/>
              </a:ext>
            </a:extLst>
          </p:cNvPr>
          <p:cNvPicPr>
            <a:picLocks noGrp="1" noChangeAspect="1"/>
          </p:cNvPicPr>
          <p:nvPr>
            <p:ph sz="half" idx="1"/>
          </p:nvPr>
        </p:nvPicPr>
        <p:blipFill>
          <a:blip r:embed="rId3"/>
          <a:stretch>
            <a:fillRect/>
          </a:stretch>
        </p:blipFill>
        <p:spPr>
          <a:xfrm>
            <a:off x="838200" y="1990524"/>
            <a:ext cx="5181600" cy="4021540"/>
          </a:xfrm>
          <a:prstGeom prst="rect">
            <a:avLst/>
          </a:prstGeom>
        </p:spPr>
      </p:pic>
      <p:pic>
        <p:nvPicPr>
          <p:cNvPr id="2" name="Picture 1">
            <a:extLst>
              <a:ext uri="{FF2B5EF4-FFF2-40B4-BE49-F238E27FC236}">
                <a16:creationId xmlns:a16="http://schemas.microsoft.com/office/drawing/2014/main" id="{7F5F9383-5B3D-07C8-1FD2-64908EDB4886}"/>
              </a:ext>
            </a:extLst>
          </p:cNvPr>
          <p:cNvPicPr>
            <a:picLocks noChangeAspect="1"/>
          </p:cNvPicPr>
          <p:nvPr/>
        </p:nvPicPr>
        <p:blipFill>
          <a:blip r:embed="rId4"/>
          <a:stretch>
            <a:fillRect/>
          </a:stretch>
        </p:blipFill>
        <p:spPr>
          <a:xfrm>
            <a:off x="6019800" y="1692864"/>
            <a:ext cx="4913671" cy="4719759"/>
          </a:xfrm>
          <a:prstGeom prst="rect">
            <a:avLst/>
          </a:prstGeom>
        </p:spPr>
      </p:pic>
    </p:spTree>
    <p:extLst>
      <p:ext uri="{BB962C8B-B14F-4D97-AF65-F5344CB8AC3E}">
        <p14:creationId xmlns:p14="http://schemas.microsoft.com/office/powerpoint/2010/main" val="9979127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D72E4A6-8503-425D-9654-994284610F9D}">
  <we:reference id="wa104051163" version="1.2.0.3" store="en-US" storeType="OMEX"/>
  <we:alternateReferences>
    <we:reference id="WA104051163" version="1.2.0.3" store="WA104051163"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a3ec87a8-9fb8-4158-ba8f-f11bace1ebaa}" enabled="0" method="" siteId="{a3ec87a8-9fb8-4158-ba8f-f11bace1ebaa}" removed="1"/>
</clbl:labelList>
</file>

<file path=docProps/app.xml><?xml version="1.0" encoding="utf-8"?>
<Properties xmlns="http://schemas.openxmlformats.org/officeDocument/2006/extended-properties" xmlns:vt="http://schemas.openxmlformats.org/officeDocument/2006/docPropsVTypes">
  <TotalTime>417</TotalTime>
  <Words>2610</Words>
  <Application>Microsoft Office PowerPoint</Application>
  <PresentationFormat>Widescreen</PresentationFormat>
  <Paragraphs>241</Paragraphs>
  <Slides>26</Slides>
  <Notes>11</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44" baseType="lpstr">
      <vt:lpstr>Anton</vt:lpstr>
      <vt:lpstr>Aptos</vt:lpstr>
      <vt:lpstr>Aptos Display</vt:lpstr>
      <vt:lpstr>Arial</vt:lpstr>
      <vt:lpstr>Boldoa</vt:lpstr>
      <vt:lpstr>Calibri</vt:lpstr>
      <vt:lpstr>Canva Sans</vt:lpstr>
      <vt:lpstr>Core Bandi Face</vt:lpstr>
      <vt:lpstr>EB Garamond</vt:lpstr>
      <vt:lpstr>Gadugi</vt:lpstr>
      <vt:lpstr>More Sugar</vt:lpstr>
      <vt:lpstr>Public Sans</vt:lpstr>
      <vt:lpstr>Sue Ellen Francisco</vt:lpstr>
      <vt:lpstr>Times New Roman</vt:lpstr>
      <vt:lpstr>TT Interphases</vt:lpstr>
      <vt:lpstr>Wingdings</vt:lpstr>
      <vt:lpstr>Office Theme</vt:lpstr>
      <vt:lpstr>Worksheet</vt:lpstr>
      <vt:lpstr>Department of Political Science, Public Law and Administration CURCA Research Showcase, October 22, 2026 New Research in Democracy, Security, and Human Rights</vt:lpstr>
      <vt:lpstr>Research skills for successful careers in public service</vt:lpstr>
      <vt:lpstr>Develop your research skills in Spring 2027</vt:lpstr>
      <vt:lpstr> Student clubs and research experience</vt:lpstr>
      <vt:lpstr>PowerPoint Presentation</vt:lpstr>
      <vt:lpstr>PowerPoint Presentation</vt:lpstr>
      <vt:lpstr>PowerPoint Presentation</vt:lpstr>
      <vt:lpstr>PowerPoint Presentation</vt:lpstr>
      <vt:lpstr>PowerPoint Presentation</vt:lpstr>
      <vt:lpstr>Some examples of current research</vt:lpstr>
      <vt:lpstr>Gun Violence as a “Wicked Problem”  - Observations from the REAL LIFE Project SAF program</vt:lpstr>
      <vt:lpstr>Research Design and Methods</vt:lpstr>
      <vt:lpstr>Discussions for Policy</vt:lpstr>
      <vt:lpstr>Dr. Jeffery Williams: Research </vt:lpstr>
      <vt:lpstr>Book Project: Colored Lawyer, Topeka: The Legend of Elisha Scott</vt:lpstr>
      <vt:lpstr>Esther Korsah</vt:lpstr>
      <vt:lpstr>Migration, borders, and resilience</vt:lpstr>
      <vt:lpstr>Health, harm reduction, and communication</vt:lpstr>
      <vt:lpstr>Dr. Cory Sukala – Political Theory, Religion &amp; Politics</vt:lpstr>
      <vt:lpstr>PowerPoint Presentation</vt:lpstr>
      <vt:lpstr>Dr. Sabine Hirschauer - Germany and its Mnemonical and Ontological Insecurity   </vt:lpstr>
      <vt:lpstr>Research Questions </vt:lpstr>
      <vt:lpstr>ARTICLE: Mnemonical (In)Security and Memory Defenses - The Diary ‘Anonymous - A Woman in Berlin,’ Post-Conflict Sexual Violence and Germany’s Mnemopolitical Status-Seeking</vt:lpstr>
      <vt:lpstr>Faculty research in the Department of Political Science, Public law and Administration</vt:lpstr>
      <vt:lpstr>Funded research</vt:lpstr>
      <vt:lpstr>Thank you! Contact: Dr. Neil Harvey, Dept. Head, at nharvey@nmsu.edu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Harvey</dc:creator>
  <cp:lastModifiedBy>Neil Harvey</cp:lastModifiedBy>
  <cp:revision>9</cp:revision>
  <cp:lastPrinted>2026-10-22T19:35:05Z</cp:lastPrinted>
  <dcterms:created xsi:type="dcterms:W3CDTF">2026-10-08T20:37:20Z</dcterms:created>
  <dcterms:modified xsi:type="dcterms:W3CDTF">2026-10-22T23:18:28Z</dcterms:modified>
</cp:coreProperties>
</file>